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25" r:id="rId1"/>
  </p:sldMasterIdLst>
  <p:notesMasterIdLst>
    <p:notesMasterId r:id="rId19"/>
  </p:notesMasterIdLst>
  <p:handoutMasterIdLst>
    <p:handoutMasterId r:id="rId20"/>
  </p:handoutMasterIdLst>
  <p:sldIdLst>
    <p:sldId id="289" r:id="rId2"/>
    <p:sldId id="412" r:id="rId3"/>
    <p:sldId id="411" r:id="rId4"/>
    <p:sldId id="429" r:id="rId5"/>
    <p:sldId id="431" r:id="rId6"/>
    <p:sldId id="427" r:id="rId7"/>
    <p:sldId id="424" r:id="rId8"/>
    <p:sldId id="428" r:id="rId9"/>
    <p:sldId id="426" r:id="rId10"/>
    <p:sldId id="430" r:id="rId11"/>
    <p:sldId id="425" r:id="rId12"/>
    <p:sldId id="423" r:id="rId13"/>
    <p:sldId id="421" r:id="rId14"/>
    <p:sldId id="422" r:id="rId15"/>
    <p:sldId id="419" r:id="rId16"/>
    <p:sldId id="420" r:id="rId17"/>
    <p:sldId id="405" r:id="rId18"/>
  </p:sldIdLst>
  <p:sldSz cx="9144000" cy="6858000" type="screen4x3"/>
  <p:notesSz cx="6797675" cy="987266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EE242"/>
    <a:srgbClr val="FF3300"/>
    <a:srgbClr val="57B0C5"/>
    <a:srgbClr val="009999"/>
    <a:srgbClr val="C8D193"/>
    <a:srgbClr val="CC3300"/>
    <a:srgbClr val="0000FF"/>
    <a:srgbClr val="008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7011" autoAdjust="0"/>
  </p:normalViewPr>
  <p:slideViewPr>
    <p:cSldViewPr>
      <p:cViewPr varScale="1">
        <p:scale>
          <a:sx n="61" d="100"/>
          <a:sy n="61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notesViewPr>
    <p:cSldViewPr>
      <p:cViewPr>
        <p:scale>
          <a:sx n="100" d="100"/>
          <a:sy n="100" d="100"/>
        </p:scale>
        <p:origin x="-672" y="1308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3713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3713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r">
              <a:defRPr sz="1200"/>
            </a:lvl1pPr>
          </a:lstStyle>
          <a:p>
            <a:fld id="{E44C282F-A7AA-44B3-BADD-0EFAA10013DA}" type="datetimeFigureOut">
              <a:rPr lang="hr-HR" smtClean="0"/>
              <a:pPr/>
              <a:t>5.11.2014.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364"/>
            <a:ext cx="2946400" cy="493712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377364"/>
            <a:ext cx="2946400" cy="493712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r">
              <a:defRPr sz="1200"/>
            </a:lvl1pPr>
          </a:lstStyle>
          <a:p>
            <a:fld id="{BDD1195A-B9AE-41EC-AB8B-CDE99886E5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81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3713"/>
          </a:xfrm>
          <a:prstGeom prst="rect">
            <a:avLst/>
          </a:prstGeom>
        </p:spPr>
        <p:txBody>
          <a:bodyPr vert="horz" lIns="90620" tIns="45310" rIns="90620" bIns="45310" rtlCol="0"/>
          <a:lstStyle>
            <a:lvl1pPr algn="l">
              <a:defRPr sz="11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1" y="3"/>
            <a:ext cx="2946400" cy="493713"/>
          </a:xfrm>
          <a:prstGeom prst="rect">
            <a:avLst/>
          </a:prstGeom>
        </p:spPr>
        <p:txBody>
          <a:bodyPr vert="horz" lIns="90620" tIns="45310" rIns="90620" bIns="45310" rtlCol="0"/>
          <a:lstStyle>
            <a:lvl1pPr algn="r">
              <a:defRPr sz="1100"/>
            </a:lvl1pPr>
          </a:lstStyle>
          <a:p>
            <a:pPr>
              <a:defRPr/>
            </a:pPr>
            <a:fld id="{73B80E23-A1EA-46E6-8C2D-0936CA7EA64F}" type="datetimeFigureOut">
              <a:rPr lang="hr-HR"/>
              <a:pPr>
                <a:defRPr/>
              </a:pPr>
              <a:t>5.11.2014.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6600"/>
            <a:ext cx="4943475" cy="3708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0" tIns="45310" rIns="90620" bIns="4531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89477"/>
            <a:ext cx="5438775" cy="4443413"/>
          </a:xfrm>
          <a:prstGeom prst="rect">
            <a:avLst/>
          </a:prstGeom>
        </p:spPr>
        <p:txBody>
          <a:bodyPr vert="horz" lIns="90620" tIns="45310" rIns="90620" bIns="4531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65"/>
            <a:ext cx="2946400" cy="493712"/>
          </a:xfrm>
          <a:prstGeom prst="rect">
            <a:avLst/>
          </a:prstGeom>
        </p:spPr>
        <p:txBody>
          <a:bodyPr vert="horz" lIns="90620" tIns="45310" rIns="90620" bIns="4531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1" y="9377365"/>
            <a:ext cx="2946400" cy="493712"/>
          </a:xfrm>
          <a:prstGeom prst="rect">
            <a:avLst/>
          </a:prstGeom>
        </p:spPr>
        <p:txBody>
          <a:bodyPr vert="horz" lIns="90620" tIns="45310" rIns="90620" bIns="45310" rtlCol="0" anchor="b"/>
          <a:lstStyle>
            <a:lvl1pPr algn="r">
              <a:defRPr sz="1100"/>
            </a:lvl1pPr>
          </a:lstStyle>
          <a:p>
            <a:pPr>
              <a:defRPr/>
            </a:pPr>
            <a:fld id="{E5F0312D-E86E-4D0D-AE76-E5447685DA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5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36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31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02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17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1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87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57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Dodati mikrovalne veze!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978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0312D-E86E-4D0D-AE76-E5447685DAE9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8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zg_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16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z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40928"/>
            <a:ext cx="9143999" cy="72243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241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03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gif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gif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6092825"/>
            <a:ext cx="4027488" cy="431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9850" indent="0" algn="ctr" eaLnBrk="1" fontAlgn="auto" hangingPunct="1">
              <a:lnSpc>
                <a:spcPct val="7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Zagreb,  studeni 2014.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" y="332656"/>
            <a:ext cx="4841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-56168" y="3212976"/>
            <a:ext cx="9143999" cy="2016224"/>
          </a:xfrm>
          <a:prstGeom prst="rect">
            <a:avLst/>
          </a:prstGeom>
        </p:spPr>
        <p:txBody>
          <a:bodyPr tIns="0" bIns="0" anchor="ctr" anchorCtr="0"/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hr-HR" sz="3200" dirty="0" smtClean="0">
              <a:latin typeface="Calibri" pitchFamily="34" charset="0"/>
              <a:cs typeface="Calibri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hr-HR" sz="3200" b="1" dirty="0" smtClean="0"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KONFERENCIJA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„LOKALNA UPRAVA U SUSTAVU OBRANE OD POPLAVA”</a:t>
            </a:r>
          </a:p>
          <a:p>
            <a:pPr algn="ctr" fontAlgn="auto">
              <a:lnSpc>
                <a:spcPts val="2000"/>
              </a:lnSpc>
              <a:spcAft>
                <a:spcPts val="0"/>
              </a:spcAft>
            </a:pPr>
            <a:endParaRPr lang="hr-HR" sz="2400" b="1" dirty="0"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  <a:p>
            <a:pPr algn="ctr" fontAlgn="auto">
              <a:lnSpc>
                <a:spcPts val="2000"/>
              </a:lnSpc>
              <a:spcAft>
                <a:spcPts val="0"/>
              </a:spcAft>
            </a:pPr>
            <a:endParaRPr lang="hr-HR" sz="2400" b="1" dirty="0">
              <a:effectLst/>
            </a:endParaRPr>
          </a:p>
          <a:p>
            <a:pPr algn="ctr" fontAlgn="auto">
              <a:lnSpc>
                <a:spcPts val="2000"/>
              </a:lnSpc>
              <a:spcAft>
                <a:spcPts val="0"/>
              </a:spcAft>
            </a:pPr>
            <a:r>
              <a:rPr lang="hr-HR" sz="2400" b="1" dirty="0">
                <a:effectLst/>
              </a:rPr>
              <a:t>Nacionalna profesionalna radiokomunikacijska mreža</a:t>
            </a:r>
          </a:p>
          <a:p>
            <a:pPr algn="ctr" fontAlgn="auto">
              <a:lnSpc>
                <a:spcPts val="2000"/>
              </a:lnSpc>
              <a:spcAft>
                <a:spcPts val="0"/>
              </a:spcAft>
            </a:pPr>
            <a:endParaRPr lang="hr-HR" sz="2000" dirty="0">
              <a:effectLst/>
            </a:endParaRPr>
          </a:p>
          <a:p>
            <a:pPr algn="ctr" fontAlgn="auto">
              <a:lnSpc>
                <a:spcPts val="2000"/>
              </a:lnSpc>
              <a:spcAft>
                <a:spcPts val="0"/>
              </a:spcAft>
            </a:pPr>
            <a:r>
              <a:rPr lang="hr-HR" sz="2000" dirty="0">
                <a:effectLst/>
              </a:rPr>
              <a:t>Uloga u izvanrednim situacijama</a:t>
            </a:r>
            <a:endParaRPr lang="hr-HR" sz="2000" b="1" dirty="0"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hr-HR" sz="2000" b="1" dirty="0" smtClean="0"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 descr="http://www.oiv.hr/images/mirkovic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80520" cy="1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119" y="2852935"/>
            <a:ext cx="8347322" cy="331236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2699792" y="3140964"/>
            <a:ext cx="5445605" cy="22322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2411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hr-HR" sz="2000" dirty="0"/>
              <a:t>Nacionalna profesionalna radiokomunikacijska mreža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8695" y="1228369"/>
            <a:ext cx="1152128" cy="3136735"/>
            <a:chOff x="782182" y="2306723"/>
            <a:chExt cx="1152128" cy="3136735"/>
          </a:xfrm>
          <a:solidFill>
            <a:schemeClr val="accent5">
              <a:lumMod val="75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782182" y="2306723"/>
              <a:ext cx="1152128" cy="8896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smtClean="0">
                  <a:latin typeface="Calibri" pitchFamily="34" charset="0"/>
                  <a:cs typeface="Calibri" pitchFamily="34" charset="0"/>
                </a:rPr>
                <a:t>KORISNIK 1</a:t>
              </a:r>
            </a:p>
            <a:p>
              <a:pPr algn="ctr"/>
              <a:r>
                <a:rPr lang="hr-HR" sz="1000" b="1" dirty="0" smtClean="0">
                  <a:latin typeface="Calibri" pitchFamily="34" charset="0"/>
                  <a:cs typeface="Calibri" pitchFamily="34" charset="0"/>
                </a:rPr>
                <a:t>MINISTARSTVO UNUTARNJIH POSLOVA</a:t>
              </a:r>
              <a:endParaRPr lang="hr-HR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1142222" y="3196348"/>
              <a:ext cx="378042" cy="224711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0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80388" y="3721898"/>
            <a:ext cx="1667080" cy="132769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POSTOJEĆA</a:t>
            </a:r>
          </a:p>
          <a:p>
            <a:pPr algn="ctr"/>
            <a:r>
              <a:rPr lang="hr-HR" sz="1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TETRA </a:t>
            </a:r>
            <a:r>
              <a:rPr lang="hr-HR" sz="13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MREŽA</a:t>
            </a:r>
          </a:p>
          <a:p>
            <a:pPr algn="ctr"/>
            <a:endParaRPr lang="hr-HR" sz="1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r-HR" sz="1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MUPNet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343637" y="3617616"/>
            <a:ext cx="1919415" cy="132929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NOVA </a:t>
            </a:r>
          </a:p>
          <a:p>
            <a:pPr algn="ctr"/>
            <a:r>
              <a:rPr lang="hr-HR" sz="1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NACIONALNA DMR </a:t>
            </a:r>
          </a:p>
          <a:p>
            <a:pPr algn="ctr"/>
            <a:r>
              <a:rPr lang="hr-HR" sz="1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MREŽA</a:t>
            </a:r>
          </a:p>
          <a:p>
            <a:pPr algn="ctr"/>
            <a:endParaRPr lang="hr-HR" sz="1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r-HR" sz="13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OIVRadioNet</a:t>
            </a:r>
            <a:endParaRPr lang="hr-HR" sz="1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716016" y="1201691"/>
            <a:ext cx="1024615" cy="1939277"/>
            <a:chOff x="639664" y="2358754"/>
            <a:chExt cx="1152128" cy="1939277"/>
          </a:xfrm>
          <a:solidFill>
            <a:srgbClr val="CC3300"/>
          </a:solidFill>
        </p:grpSpPr>
        <p:sp>
          <p:nvSpPr>
            <p:cNvPr id="37" name="Rounded Rectangle 36"/>
            <p:cNvSpPr/>
            <p:nvPr/>
          </p:nvSpPr>
          <p:spPr>
            <a:xfrm>
              <a:off x="639664" y="2358754"/>
              <a:ext cx="1152128" cy="8846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smtClean="0">
                  <a:latin typeface="Calibri" pitchFamily="34" charset="0"/>
                  <a:cs typeface="Calibri" pitchFamily="34" charset="0"/>
                </a:rPr>
                <a:t>KORISNIK 3</a:t>
              </a:r>
            </a:p>
            <a:p>
              <a:pPr algn="ctr"/>
              <a:r>
                <a:rPr lang="hr-HR" sz="1000" b="1" dirty="0" smtClean="0">
                  <a:latin typeface="Calibri" pitchFamily="34" charset="0"/>
                  <a:cs typeface="Calibri" pitchFamily="34" charset="0"/>
                </a:rPr>
                <a:t>HRVATSKA VATROGASNA ZAJEDNICA</a:t>
              </a:r>
              <a:endParaRPr lang="hr-HR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Up Arrow 37"/>
            <p:cNvSpPr/>
            <p:nvPr/>
          </p:nvSpPr>
          <p:spPr>
            <a:xfrm>
              <a:off x="1053710" y="3248376"/>
              <a:ext cx="378042" cy="1049655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35896" y="1196751"/>
            <a:ext cx="1024615" cy="1930833"/>
            <a:chOff x="639664" y="2655668"/>
            <a:chExt cx="1189630" cy="1427873"/>
          </a:xfrm>
          <a:solidFill>
            <a:schemeClr val="bg2">
              <a:lumMod val="5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639664" y="2655668"/>
              <a:ext cx="1189630" cy="6578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smtClean="0">
                  <a:latin typeface="Calibri" pitchFamily="34" charset="0"/>
                  <a:cs typeface="Calibri" pitchFamily="34" charset="0"/>
                </a:rPr>
                <a:t>KORISNIK 2</a:t>
              </a:r>
            </a:p>
            <a:p>
              <a:pPr algn="ctr"/>
              <a:r>
                <a:rPr lang="hr-HR" sz="1000" b="1" dirty="0" smtClean="0">
                  <a:latin typeface="Calibri" pitchFamily="34" charset="0"/>
                  <a:cs typeface="Calibri" pitchFamily="34" charset="0"/>
                </a:rPr>
                <a:t>HRVATSKE VODE</a:t>
              </a:r>
              <a:endParaRPr lang="hr-HR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Up Arrow 43"/>
            <p:cNvSpPr/>
            <p:nvPr/>
          </p:nvSpPr>
          <p:spPr>
            <a:xfrm>
              <a:off x="1123517" y="3294677"/>
              <a:ext cx="355453" cy="78886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555776" y="1200392"/>
            <a:ext cx="1029357" cy="1940573"/>
            <a:chOff x="639664" y="2654708"/>
            <a:chExt cx="1135625" cy="1435074"/>
          </a:xfrm>
          <a:solidFill>
            <a:schemeClr val="accent6">
              <a:lumMod val="75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639664" y="2654708"/>
              <a:ext cx="1135625" cy="6588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smtClean="0">
                  <a:latin typeface="Calibri" pitchFamily="34" charset="0"/>
                  <a:cs typeface="Calibri" pitchFamily="34" charset="0"/>
                </a:rPr>
                <a:t>KORISNIK 2</a:t>
              </a:r>
            </a:p>
            <a:p>
              <a:pPr algn="ctr"/>
              <a:r>
                <a:rPr lang="hr-HR" sz="1000" b="1" dirty="0" smtClean="0">
                  <a:latin typeface="Calibri" pitchFamily="34" charset="0"/>
                  <a:cs typeface="Calibri" pitchFamily="34" charset="0"/>
                </a:rPr>
                <a:t>DRŽAVNA UPRAVA ZA ZAŠTITU I SPAŠAVANJE</a:t>
              </a:r>
              <a:endParaRPr lang="hr-HR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Up Arrow 46"/>
            <p:cNvSpPr/>
            <p:nvPr/>
          </p:nvSpPr>
          <p:spPr>
            <a:xfrm>
              <a:off x="1071712" y="3291026"/>
              <a:ext cx="378042" cy="79875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236296" y="1201691"/>
            <a:ext cx="781987" cy="1939278"/>
            <a:chOff x="413538" y="2655669"/>
            <a:chExt cx="998010" cy="1434117"/>
          </a:xfrm>
          <a:solidFill>
            <a:schemeClr val="accent3">
              <a:lumMod val="75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413538" y="2655669"/>
              <a:ext cx="998010" cy="6578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b="1" dirty="0" smtClean="0">
                  <a:latin typeface="Calibri" pitchFamily="34" charset="0"/>
                  <a:cs typeface="Calibri" pitchFamily="34" charset="0"/>
                </a:rPr>
                <a:t>KORISNIK N</a:t>
              </a:r>
            </a:p>
            <a:p>
              <a:pPr algn="ctr"/>
              <a:endParaRPr lang="hr-HR" sz="1000" b="1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hr-HR" sz="1000" b="1" dirty="0" smtClean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hr-HR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Up Arrow 49"/>
            <p:cNvSpPr/>
            <p:nvPr/>
          </p:nvSpPr>
          <p:spPr>
            <a:xfrm>
              <a:off x="763476" y="3313555"/>
              <a:ext cx="378042" cy="776231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804248" y="1456898"/>
            <a:ext cx="48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atin typeface="Calibri" pitchFamily="34" charset="0"/>
                <a:cs typeface="Calibri" pitchFamily="34" charset="0"/>
              </a:rPr>
              <a:t>. . . </a:t>
            </a:r>
            <a:endParaRPr lang="hr-H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147467" y="3950535"/>
            <a:ext cx="2155252" cy="484632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latin typeface="Calibri" panose="020F0502020204030204" pitchFamily="34" charset="0"/>
              </a:rPr>
              <a:t>POVEZNIK</a:t>
            </a:r>
            <a:endParaRPr lang="hr-HR" sz="1200" b="1" dirty="0">
              <a:latin typeface="Calibri" panose="020F0502020204030204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18" y="4869160"/>
            <a:ext cx="1237842" cy="67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taitradio.files.wordpress.com/2013/09/dmr-logo.jpg?w=300&amp;h=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70" y="3984390"/>
            <a:ext cx="1224136" cy="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96136" y="1188308"/>
            <a:ext cx="1008112" cy="1939277"/>
            <a:chOff x="639664" y="2358754"/>
            <a:chExt cx="1152128" cy="1939277"/>
          </a:xfrm>
          <a:solidFill>
            <a:schemeClr val="accent4">
              <a:lumMod val="7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639664" y="2358754"/>
              <a:ext cx="1152128" cy="88468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 smtClean="0">
                  <a:latin typeface="Calibri" pitchFamily="34" charset="0"/>
                  <a:cs typeface="Calibri" pitchFamily="34" charset="0"/>
                </a:rPr>
                <a:t>KORISNIK 4</a:t>
              </a:r>
            </a:p>
            <a:p>
              <a:pPr algn="ctr"/>
              <a:r>
                <a:rPr lang="hr-HR" sz="1000" b="1" dirty="0" smtClean="0">
                  <a:latin typeface="Calibri" pitchFamily="34" charset="0"/>
                  <a:cs typeface="Calibri" pitchFamily="34" charset="0"/>
                </a:rPr>
                <a:t>HGSS</a:t>
              </a:r>
              <a:endParaRPr lang="hr-HR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Up Arrow 30"/>
            <p:cNvSpPr/>
            <p:nvPr/>
          </p:nvSpPr>
          <p:spPr>
            <a:xfrm>
              <a:off x="1053710" y="3248376"/>
              <a:ext cx="378042" cy="1049655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0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52113" y="5651956"/>
            <a:ext cx="5280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JEDINSTVENI SUSTAV!</a:t>
            </a:r>
            <a:endParaRPr lang="hr-H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0" grpId="0" animBg="1"/>
      <p:bldP spid="29" grpId="0" animBg="1"/>
      <p:bldP spid="4" grpId="0"/>
      <p:bldP spid="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933453" y="820950"/>
            <a:ext cx="4830216" cy="5760640"/>
            <a:chOff x="3918248" y="1052736"/>
            <a:chExt cx="4830216" cy="5400600"/>
          </a:xfrm>
        </p:grpSpPr>
        <p:sp>
          <p:nvSpPr>
            <p:cNvPr id="17" name="Rounded Rectangle 16"/>
            <p:cNvSpPr/>
            <p:nvPr/>
          </p:nvSpPr>
          <p:spPr>
            <a:xfrm>
              <a:off x="3918248" y="1052736"/>
              <a:ext cx="4830216" cy="5400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tlCol="0" anchor="t" anchorCtr="0"/>
            <a:lstStyle/>
            <a:p>
              <a:pPr algn="ctr"/>
              <a:endParaRPr lang="hr-H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96136" y="1104999"/>
              <a:ext cx="12490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OIVRADIONET</a:t>
              </a:r>
              <a:endParaRPr lang="hr-HR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99369" y="980728"/>
            <a:ext cx="2904479" cy="2332099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1400" b="1" dirty="0" smtClean="0">
                <a:latin typeface="Calibri" panose="020F0502020204030204" pitchFamily="34" charset="0"/>
              </a:rPr>
              <a:t>MUPNET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3278" y="6304235"/>
            <a:ext cx="561975" cy="365125"/>
          </a:xfrm>
        </p:spPr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2411"/>
          </a:xfrm>
        </p:spPr>
        <p:txBody>
          <a:bodyPr/>
          <a:lstStyle/>
          <a:p>
            <a:r>
              <a:rPr lang="hr-HR" sz="2000" dirty="0" smtClean="0"/>
              <a:t>Prijedlog podjele korisnika po mrežama</a:t>
            </a:r>
            <a:endParaRPr lang="hr-HR" sz="2000" dirty="0"/>
          </a:p>
        </p:txBody>
      </p:sp>
      <p:sp>
        <p:nvSpPr>
          <p:cNvPr id="10" name="AutoShape 7" descr="data:image/jpeg;base64,/9j/4AAQSkZJRgABAQAAAQABAAD/2wCEAAkGBxQPEBUUDxQUFRAXFBYUFBQVFBYWFxYVFRQWFhUWFBQYHCggGBolGxYUITEhJSkrLi4uFx8zODMsNygtLisBCgoKDg0OGxAQGywkHyYsLCwsLCwsLCwsLCwsLCwsLCwsLCwsLCwsLCwsLCwsLCwsLCwsLCwsLCwsLCwsLCwsLP/AABEIAOEA4QMBIgACEQEDEQH/xAAcAAEAAgMBAQEAAAAAAAAAAAAABgcBBAUDAgj/xABEEAABAwICBAoHBgQFBQAAAAABAAIDBBEFIQYSMUETIjJRYXFygZGxBxQjNHOhsjNCUlRiwRUWJNE1U2OiwiWCktLh/8QAGgEAAgMBAQAAAAAAAAAAAAAAAAUBAwQCBv/EACgRAAICAgIBAwQDAQEAAAAAAAABAgMEERIxITIzQRMiUWEFFJFxQv/aAAwDAQACEQMRAD8AvFERABERABERABERABeNVyHdk+S9l41XId2T5IIfRVWIw0lNC2WeAyPkkfcjV3Ebb9a5f8Yw/wDJu8WLb0z9zg+JL5sUKKcUV84bbEGRZwm0kSr+MYf+Td4sT+MYf+Tf4sUURX/QX5M/13+CV/xjD/yjvFifxjD/AMo7xYooiPoR/JP13+CV/wAYw/8AJv8AFi3cGnoKqdkTaVwLzq3JbYeCg672g/8AiEHb/Yqu2rjBtM7qtbmk0W1oXAIopGMFmNmcGjmGq1SFcPRTkzfHd9LF3Ens9TPQVehGUQIuCwIiIAIiIAwslEQBhFlEAEWEQBlFhaOL4iKaPXIubgBo2kk7AheSG9G+i5OGY2ybim7Jd7HZEHmB39y6ilpoFJPo+kWEUEheVVyHdk+S9V5VfId2T5IXZD6Kh009zg+JL5sUJU2009zg+JL5sUJTzE9s85me4wvakpnTPayMFz3GwA23OS8VZvogo2FsstvaX1b8wzGS7vs+nByOMer6s1Eh+L6JVNLHwkrAWbSRfi9dwuEv0lVQtexzXC7SLEFfnnGIBHUSsZfVa+wv1KnEyHa2pGjMxVTpo013tB/8Qg7f7FcFd7Qf/EIO1+xWi/22ZafcRb+inJm+O76WLuLh6K8mb47vpYu4kE/Uz0tXpRlFhYXJYfSxdfLjZcXEMds4x0reFltu5I63bDt2XUpNnMpJHdRc/B8QFREH7Dsc3e13MVvqH4JT2jKLCygkIiIAwiIgDBKhWM4s0ufUPI4GG7YhfJ8pGbhzizm+C7mkdc5jBHEfbSHVb0fqVV6cYm0vbTQn2MItt5Ts7k92qtONVzloxZd3CJ0MN0yZUHVr2hrr8SZmTmc26/ffcpnQ4tJC0EkVNNuljzc0fqaL3353VIrqYNj01I68Tjbe05tI6jsW63ET8xFtOa4vUi/KKuZM3WicHDoINug22FbCrbBcehqnB0TvVqr8N+I/otnbrspZSY9qvEdW3g5CbNd9x+7inals6nFjeu+M0d5eVVyHdk+S+2uuviq5DuyfJVIvfRUOmfucHxJfNihKm2mfucHxJfNi5GhWC+u1TWOHs28Z/SL2t806x5qNPJnnsiDndxRnR3RGors2DUi/G4HPsjf4qysC0e/hULiJ22Obi5lhlc/iy613MRrYqCnL3WbGwbBltIAAHWQuBo1pccQ4QCAljSLjbcOva4PUsNl1lqb/APIypoqplrf3EgpMQ4QFrhqvte17hwtymm2YzGzZdULjbr1MvbPkFeNa7hRxInteOS4gANy32OxUXihvPJ2yrsFfczP/ACTfFI1Qu9oN7/D2v2K4K72g3v8AD2v7rdd7bF1HuIt/RTkzfHd9LF3Fw9FOTN8d30MXbJSKfqPS1ehGVqV9fHA3WlcANwuLk8zRvPQuZiGO8Yx0o4SYcr8LOl3yUQxvSCKkcXPd6xWc1+JGTla3VfOy6hU5dHFt8YLydzFcVc9uvO/1al5ibSyDmAJaW/PaoVW6bmNwZRsEcLXXPPJzlxsOc86jeLYtLVPLpnE8w3DoAWimdWIkvuE12ZKT+0ufDcRa17KiM/09Ry/0SZ2J6+KN21TAKmNA8VF3Ukx9nJmwn7rxxgR3gKz9HK0lpil+1iOof1NFw1/eBdYMipwkNMS5TidlZWFlZjYEREAYXnPKGNLnGzQCSeYDMr7Kj2klTwjmwNNmkF8zr5NiFrhx3awLtvMVMVtnE5cURzHsaMUclUcpZLx04/C3e4jpLb96qwm+Z2rtaW4x61PxfsmcSMdAy+ZF1xE8xquETzuVbzn4CIi0mYyDZSjAtMZIm8FUgTU5sC1w4wG+xuBz7lF1hVTqjNeUd12yg9xLiwXEeLr0Egli3wPsHt6IzxR43Ugp8ZjnjeAdV4a4FjgQQbdO3rCoWirXwPD4nFrhvBt4qbYZpbFU2bWjg5bWFQ06ptb73RcnfvS67EcfK6GtGapLT7NfTT3OD4kvm1dT0PQj2z94cG9xAK0tP6dsdJTtZIJG6zzri1jfV3glenoirw2WSIm2sNcdJFhZdtP+u9Faa/tLZ1PTDORDE0bC/Pwv5gLQ9Dp9pOOhn/JSH0oYWZ6IuaLujIcB0EgH5EqMeiB3tpeyP+Srg08Zl001lpstWbknqPkvzjXH2r+2V+jpuS7qK/N9UfaO7R811/H9s5/lOonku9oL7/D2v2K4K7+g3v8AD2v2KYXe2xZR7iLUwSvZTxTukNhwxy3nisAAAzK08UxN0rC+d3q9LbYPtZB87A81r5riY5jFLQveYyJ6gv1gC67YybA22gHbzbVAsYxeWreXzuJ3hu4dQS2rGc3y+Bpdl8I8V2d3HNMC5vA0QEVPzgHWdz3N7WJJOxRRYRM4VxgtIVWWym9sIiKwrPuN5a4OGRBBHWM1aeB4xw0MdU37aICOob+JlgC8jnFnEdaqld3RHGfVJxrfYv4sgOyxyuerNZcmrnHa7NWLdwlp9F708oe0ObsIB8V7KNaP1HAyGAniEcJA4/eYSCRfeQX/ACUkukklpnoYS2jKLF0XOzs1cRqxDE57tgHz3Dxsqz0txUwQEX/qanjPzzZGM2s8HuHcpVj1aJJDf3eAa8hAJ1n56rO46p/dVBjOJOqp3yv2uOQ5m7gt+JTyfkV51/FaRpLCFE3EoREQAREQAWVhEAerqhxaGlxLRmATcDqWxg+IupZ2Ss2tN7c60kXLimtHSm1LkfomiqmVlOHNzje35EKI6LaPOoMRkFvZPBcx3Rnxe64UU0A0rNG/gpj7B7tufFcRa+W42A2K1nTNfNC5pBaWvsRs2BJrYSqbj8MfU2QvSl8o3Kw2jd2T5L84Sm7j1nzX6MxI2hf2Svz1iFHJC8tlaWu29YJOw9y0YDXkzfyab46NUL7hlLDdpIPOMj4r4RMxR0ZJvmczvPOsIiOg2EREAERFIBERRoCw9D8SdVQCK/8AVQe0hO9zRcEHo4/yVkYTXioia9u8ZjeDvBVAYViDqaZskZ4zT49BCt7CK8MkbK24p6nPMW1JLb+ggAd6U5dPF7Q6wb+S0yX2RefCosPEZc0R2qwN8OsaYhzHG74X5hx3kE7MgNyhuLaLQ1LjwHsKnfBJxdY/6d7XF94G8K17LSxHC45xZ7c9zhk4HnBCtrulFme3GjNH5/xHD5KZ5bMxzHdIIB6Wk7QtRXRiuGPawsqGes0/4gLSNHdbLvUGxfQ06ploXcNF+H7wO/LwTSnLUvEhRdhyh5iRBF9PYWmzhYjaF8rWYmtBERSAREQAREUALKd+jDEpHVQic4mMMeWg522bFBFK/Rk62Is7D/2VGTFOtmjFk1Yi4sU+xf1fuuHpHo2yupQCLSht2PtmCDe3Vt8V2MXl4moM3v4rR+56FsOcI4yTsa2/gLpJGTjrR6CcYyTT6PznUwOje5j8nNcWu6xtXkt3GqgS1Mz27HSPcOouJC016CDels8zNJSaRhERdnIREQARF9xRl5AaCScgAo2CWz5W5hWFy1Tw2BjnHnAOqO04DJSjCNCg1olr3cFHuZ953QebcprhtC+RgZTM9Xp7W1rAyOHRe+XfvWK3KUfSbacNy9RHMK0XgpCDP/UVO6FnGtv4zW3yyGZG9S2DB5JyDU2ZG0gthZsBGy7ht3bl1sOwqOAcQZ73EkuPeblb1ktndKT2xxVjxgePqwReyKrlIv4RPpERQdGCFxcQwFr3cJC4xTfibazuh4tmOqy7awpTa6OZRUl5K7xzCI5jq1zOBm2NnjHFccraw41he2221QbG9GJqTMjXiOyRtiCO4myvieBsjS14BaciCMlHqzB3U4Jgc0xfehlPEt0E5M8FrpyZRMORhxl5KMuisKu0VhrYnT0l4i3JzXAhhIAJ1XGwtYjYoBNGWOLTYkGxsbjuO9NKrVZ0J7aZV9nwiIrikIiKCApDoFUCOuY432EADeTawUeAvkN+X9lb/o80TFOwTzC8zhcA/dBzHfsWbKtjCGn8mvEqlOxa+CVUVObmWW2u7YNzW8w67A9agHpJ0t20tO7m4Rw3Z31Qe4c+RUs0qxFwgmEBsWMu5/4dmQ6c1RTnXNztJzPOViw6VOXJjDPvcFwiYRETYShERSARekEes4C4Fza5NgOsnYrFw3ReCihFRKDUOysGC7ASQOMRcWF9qptuVa8l1NLsZF8A0TmquM4cHCNr32HgDmpzgeGxwcTD4+Ek2OqJBkOew4pOdtl9i6+HYb620Pme0xfdhjI1ANwcQbO3KRwwNY0NYAGjYALBK7smUvDHGPiRitnKw/AWtcJJiZZvxOtZvQwAZDruuyAsosje+zcopdBZWFlQdBERABFhYKAPpfJK0sRxWKnF5HWPMAXOP/a0EqM4tjDi3WqH+rQbmjOV/wD461huzC7jByKp2qKO5iOOsjdqRAyTZ2Y3d0uzyFyonj2MsjN66TXeM208ZsB2nCxPeTtUWxbTA2MdC3goswXW47ukn/5vUWkcXElxJJzuTdMKcP5kLL874idrG9KJqrig8HFujZYDvIF/nuXCREwjCMFpCuc5Te2ERF2chERQBJfR/hgqa1geLtZxiO52r8wrZx7FRBwUQNnzPbGy267g0u7tYFVV6OMQEFezWNmvBaT1NcR8yrE0ww5z56SZuyOdmt1OkZc+ASrL82+etDnC0qW13s2dKKcRYdOG/wCWbneTfMlUSr505f8A9On+Gf2VDK3A6ZR/JepIIiJgLQiIgAuxgukk9IeI4uj+9G6xB8Qbdy46LmUFJaZ1GcovaLRwTHYqhwdTSer1B2xuN43nfa97DqAUqo8fs4Mqm8HJsB+48/oO09/SqFabbMlJ8F0xfEBHUjhoNhB5QHQbrBdh/MRlRnfEi8A4FZCguCYndutQS8IzfTyZObzhhOqPNSfDcbjm4ubJBtY8EEHeASLOzvsul0q3FjWu1SR01lfN1kLgtMoiIA8KmpbG3We4NaN5IHmo/W46+QEwWjhHKnkyFudgOTt+/mXhi0BNWeGu9rmEwNJIaJG6xINtuXPdVZpDjNRNI5k7i0NJbwbQ1rW52IyAvs3rVRR9RmDJyXWSTFNLIoCfVvaz3znk41j+gHYOoqF1tbJO4ule57v1EnwutZE2rpjX0Jrb5zfkyhWEVpSERFIBERABERAH3G8tcHNyIIIPSDdXHgOkTa6jzPtmW1278vvW6bFUyujgNQ6Opi1XEa0jGutvaXAEEdSy5NKnHf4NWJe65a/JcemrHPw6RrAXOczVAG05KjXtLTZwIIyIORHWF+gsTdaKPrb5FQD0paPtjDamMWJIEgzt0HoNyB3LHh28Xx/JuzqXNc18FdIiJqJwiIgAiIpAysIigD1pqh0Tg6Nxa4bwbHxCmWF6YMlsyvbxhYCdmTxbLaM/moQirspjPstrulDou2gxaSNoc1wqabc9mcjd/GaL33jwUhoMSjnbeJwdzi4uO0NyoDCsXmpXB0Ly3o2tI7LrhWc0ufHBI1pirZDkGE2sM3FzOTsB3bkqvxuA4xsvmieXRcf1ao/z/wDZH/6osvA2fV/R6Y9QcNFxeW3jMPSM7d9rd6qrTqg1wyqYLa12TgC2pI3VvcHpLvBXQofj2GtEj4nfY1LSBfYyYZNPQXF/+1XY9vCRRl0qcSl0WxiFG6CV8bxZzSRY824+C109T2to881p6YREUkBERQAWUWEAEX1wZtex1b2vuv1r5QvIGVsYa608R/1WfUFrLo6P4dJU1EccXK1gb/hAIu7uXNjXF7O603NaLveeGdHGMw3Vc883FFm9ed1EvS3irRC2nabvcQ5w5mg3Bvs2tUhxjE2YZS6x40lrDnc4DaehUpiNc+oldJKbucef5BK8WnnLl8Ib5l/CHH5ZrlYRbFHRvmdqxNLnWvYDPuTZsSrz4NdF9yxlpIcCHDIg5EL4QnsGmuwiIgAiIgAslYX1GwuIDRdxNgN5RvSBEg0Kwb1qou/7CMF8h3ZFoDevO/crV0fh4d7qlws0jVhB3RjYbbjtXAwjB+BgjpGZSy+0ncNojud+43dGFPYIgxoa0WAFgElybech9h0cY+T0sixZFkN+kZWhjVBw8TmjJ21h/C8X1T3Gy30sjegaTWindNsP4WJtS0WkYeDnHSLgOO7Y0HvUIV347RtjlJeP6ecako3B253VYW71T2MYc6lmdE/a07ecc4+acYlu1xEObTxlyRooiLaYAso0X2KS4FodLONeb2MAzLnWBI32F77OhcTsjBeTuFUpvSI9TwOkcGxtLnHYAplhehjIWiTEXao2iJpOscthtbzUnwXD2x8TDorbnVEgt4A2J6wF36fBGxNc95Mk2qbyO27Ngtu2pdblt+IjOnC15ZAdOzEaKE07NSPWIAIzyLdpufNQBTrTH3GL4kn1NUFWvF9BjzPc0FY/ogpReaU7RqgHmHGuq4Vh+iurAZUxnaW3b4OujL39Jk4WvqrZ09P7uoHyO2vksOgN1m5ddlVKtf0hH/pbPiW+tVQuML0Fn8h7gUl9H3v8ajSkno+9/jV9/tszY/uImGL00FYXipi4KzyxtQzk3ABGvntN7bDtUKxzRWal4wHCQnMPbnkdl8ttlbWjUQcyYOFwZnZHssXxU4G6K7qQ5G+tC7Njr83Me9LK8h1y0htZiqyOyiUVi4vozDUk6g9Wqt8buQ49DhxTfI8reoRimEzUri2Zhb05EdzgbJlXfGf/AEVW4862aKIiuKDIUu0AwoOe6pmHsYgSOlw2W6rfNReipXTSNjYLucbAefyzVu0GFgcFRsHEjDX1B535EC/SQ66yZVvGPH8mzDp5y5Po7OjlI6zp5ftZTfqYMmgc1wGldxYa2wsNiykze2egitLQRZRQdGEREAauJUTZ4nRv5LhYqr9MsOdPT8K4f1MB4ObncNocO9ytpRnSKmEUgmteN44KYAbjfVNufWcM1dRZwkZcmrnEoxdTBcBnrHWhYSN7jcNHepjHoZT00hfVP12axMUTCdZwvkDsztbepVR4ZLM0Nt6vTbo2/aOH6zbLucmFmYtfaK6sFt/cR7CMAp6U2a31qq6rxtOzjbQLf2UqpsCdKQ6sdrW2RD7MW3Fux27cuvQ0EcLdWNoA7ye9xzK2Ql07XJjauiMUfMUQaLNAAGwAWA7l81X2buy7yK9V5Vf2buy7yVS7L30VLpj7jF8ST6mqCqdaY+4xfFk+pqg108xPQeczPcMLp6O4saOobJ93Y8fpPKy6rrmFYfsK0TSaaZnhLjJNFpafzB2FxEbHS37jrqr1cPq7J6CJkgu0xnusTmqecMz1lZMR+Gv2a85NyUv0YUk9H3v8ajakno+9/jV9/tsox/cRbOivJm+O76WrtkLiaK8mb47vpYu4kM/Uz0lfpRp1+GxzttI0HmO9vS07io7ieFPY3VkaKmm/C7ORnZJuXKXLBCIzaCVakU3iuhzZA6TD3awBN4XZSN6CNqh88LmOLXgtcMiCLFX/AIjgTJTrtvHKNj25eLdju8KMY3hbX2biEeV+LUx5C+7XA1d19x2JhTmNd+RZfgrtEf0Bw0QxvrJRmOLEOdzuLcdeurI0eoDFFrSfbSHhJOhzuMW9QJK4+F0zJpWMi91pxZvM59iPAAgqWNCyX2uctm3GqUI6MrKwsqg1BERABEQIALXq6cSMLHC7SLFbCwUAzk4VgMVNyQXP2a7szbm6l1bJZZspbb7OVFLoyiIoOgvGr5Duy7yXsvGr5Duy7yQuyH0VLpj7jF8WT6mqCqdaY+4xfFk+pqgqeYvtnnMz3AjtiIVpMqJ9iOMSQ4ZGWtze0xB1xZoLjew5+KoCu1iWOcNRwwatjGSS6+27nEZdRXFVNMOO2X32cmvPgKSej73+NRtST0fe/wAam/22Rj+4i2dFeTN8d30sXcXD0W5M3x3fSxdwJDP1M9JX6UZREXJYYK+XsDhYi4O0L7WEAeFLSMiGrG0NbtsF7pZEAloyiIgAiIgDCyiIALCyiAMIFlEAEREAF41fId2XeS9SvKq5DuyfJC7IfRUumPuMXxZPqaoKrKrqOKspmRunZG5kjyQb7yObqXI/k2H85H4OTei1Qhp7EOTTKc9ohiKZ/wAmw/nI/ByfybD+cj8HK/8AsQ/f+Gf+tP8AX+kNWFM/5Nh/OR+Dk/k2H85H4OR/Yh+/8D+tL9f6QxST0fe/xrf/AJMh/OR+Dl09HcBhpKhspqo3au4XVdt8ZQaWy2miUZpsm+i3Jm+O76WLuBcHRGQPZK5pu0zuIPRqtXeSefqY+q9KMoiLksCIiACIiACIiACIiAMLIREAEREAEREAEREACvKo5J6j5IiF2RLo/OmO/byfEd5lc4oic1dCCz1MLCIrCpmUKIoIfRkLIRFXItgXb6LPcB2j9LVMQiJVb6mPKfQjKIi4LQ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9" descr="data:image/jpeg;base64,/9j/4AAQSkZJRgABAQAAAQABAAD/2wCEAAkGBxQPEBUUDxQUFRAXFBYUFBQVFBYWFxYVFRQWFhUWFBQYHCggGBolGxYUITEhJSkrLi4uFx8zODMsNygtLisBCgoKDg0OGxAQGywkHyYsLCwsLCwsLCwsLCwsLCwsLCwsLCwsLCwsLCwsLCwsLCwsLCwsLCwsLCwsLCwsLCwsLP/AABEIAOEA4QMBIgACEQEDEQH/xAAcAAEAAgMBAQEAAAAAAAAAAAAABgcBBAUDAgj/xABEEAABAwICBAoHBgQFBQAAAAABAAIDBBEFIQYSMUETIjJRYXFygZGxBxQjNHOhsjNCUlRiwRUWJNE1U2OiwiWCktLh/8QAGgEAAgMBAQAAAAAAAAAAAAAAAAUBAwQCBv/EACgRAAICAgIBAwQDAQEAAAAAAAABAgMEERIxITIzQRMiUWEFFJFxQv/aAAwDAQACEQMRAD8AvFERABERABERABERABeNVyHdk+S9l41XId2T5IIfRVWIw0lNC2WeAyPkkfcjV3Ebb9a5f8Yw/wDJu8WLb0z9zg+JL5sUKKcUV84bbEGRZwm0kSr+MYf+Td4sT+MYf+Tf4sUURX/QX5M/13+CV/xjD/yjvFifxjD/AMo7xYooiPoR/JP13+CV/wAYw/8AJv8AFi3cGnoKqdkTaVwLzq3JbYeCg672g/8AiEHb/Yqu2rjBtM7qtbmk0W1oXAIopGMFmNmcGjmGq1SFcPRTkzfHd9LF3Ens9TPQVehGUQIuCwIiIAIiIAwslEQBhFlEAEWEQBlFhaOL4iKaPXIubgBo2kk7AheSG9G+i5OGY2ybim7Jd7HZEHmB39y6ilpoFJPo+kWEUEheVVyHdk+S9V5VfId2T5IXZD6Kh009zg+JL5sUJU2009zg+JL5sUJTzE9s85me4wvakpnTPayMFz3GwA23OS8VZvogo2FsstvaX1b8wzGS7vs+nByOMer6s1Eh+L6JVNLHwkrAWbSRfi9dwuEv0lVQtexzXC7SLEFfnnGIBHUSsZfVa+wv1KnEyHa2pGjMxVTpo013tB/8Qg7f7FcFd7Qf/EIO1+xWi/22ZafcRb+inJm+O76WLuLh6K8mb47vpYu4kE/Uz0tXpRlFhYXJYfSxdfLjZcXEMds4x0reFltu5I63bDt2XUpNnMpJHdRc/B8QFREH7Dsc3e13MVvqH4JT2jKLCygkIiIAwiIgDBKhWM4s0ufUPI4GG7YhfJ8pGbhzizm+C7mkdc5jBHEfbSHVb0fqVV6cYm0vbTQn2MItt5Ts7k92qtONVzloxZd3CJ0MN0yZUHVr2hrr8SZmTmc26/ffcpnQ4tJC0EkVNNuljzc0fqaL3353VIrqYNj01I68Tjbe05tI6jsW63ET8xFtOa4vUi/KKuZM3WicHDoINug22FbCrbBcehqnB0TvVqr8N+I/otnbrspZSY9qvEdW3g5CbNd9x+7inals6nFjeu+M0d5eVVyHdk+S+2uuviq5DuyfJVIvfRUOmfucHxJfNihKm2mfucHxJfNi5GhWC+u1TWOHs28Z/SL2t806x5qNPJnnsiDndxRnR3RGors2DUi/G4HPsjf4qysC0e/hULiJ22Obi5lhlc/iy613MRrYqCnL3WbGwbBltIAAHWQuBo1pccQ4QCAljSLjbcOva4PUsNl1lqb/APIypoqplrf3EgpMQ4QFrhqvte17hwtymm2YzGzZdULjbr1MvbPkFeNa7hRxInteOS4gANy32OxUXihvPJ2yrsFfczP/ACTfFI1Qu9oN7/D2v2K4K72g3v8AD2v7rdd7bF1HuIt/RTkzfHd9LF3Fw9FOTN8d30MXbJSKfqPS1ehGVqV9fHA3WlcANwuLk8zRvPQuZiGO8Yx0o4SYcr8LOl3yUQxvSCKkcXPd6xWc1+JGTla3VfOy6hU5dHFt8YLydzFcVc9uvO/1al5ibSyDmAJaW/PaoVW6bmNwZRsEcLXXPPJzlxsOc86jeLYtLVPLpnE8w3DoAWimdWIkvuE12ZKT+0ufDcRa17KiM/09Ry/0SZ2J6+KN21TAKmNA8VF3Ukx9nJmwn7rxxgR3gKz9HK0lpil+1iOof1NFw1/eBdYMipwkNMS5TidlZWFlZjYEREAYXnPKGNLnGzQCSeYDMr7Kj2klTwjmwNNmkF8zr5NiFrhx3awLtvMVMVtnE5cURzHsaMUclUcpZLx04/C3e4jpLb96qwm+Z2rtaW4x61PxfsmcSMdAy+ZF1xE8xquETzuVbzn4CIi0mYyDZSjAtMZIm8FUgTU5sC1w4wG+xuBz7lF1hVTqjNeUd12yg9xLiwXEeLr0Egli3wPsHt6IzxR43Ugp8ZjnjeAdV4a4FjgQQbdO3rCoWirXwPD4nFrhvBt4qbYZpbFU2bWjg5bWFQ06ptb73RcnfvS67EcfK6GtGapLT7NfTT3OD4kvm1dT0PQj2z94cG9xAK0tP6dsdJTtZIJG6zzri1jfV3glenoirw2WSIm2sNcdJFhZdtP+u9Faa/tLZ1PTDORDE0bC/Pwv5gLQ9Dp9pOOhn/JSH0oYWZ6IuaLujIcB0EgH5EqMeiB3tpeyP+Srg08Zl001lpstWbknqPkvzjXH2r+2V+jpuS7qK/N9UfaO7R811/H9s5/lOonku9oL7/D2v2K4K7+g3v8AD2v2KYXe2xZR7iLUwSvZTxTukNhwxy3nisAAAzK08UxN0rC+d3q9LbYPtZB87A81r5riY5jFLQveYyJ6gv1gC67YybA22gHbzbVAsYxeWreXzuJ3hu4dQS2rGc3y+Bpdl8I8V2d3HNMC5vA0QEVPzgHWdz3N7WJJOxRRYRM4VxgtIVWWym9sIiKwrPuN5a4OGRBBHWM1aeB4xw0MdU37aICOob+JlgC8jnFnEdaqld3RHGfVJxrfYv4sgOyxyuerNZcmrnHa7NWLdwlp9F708oe0ObsIB8V7KNaP1HAyGAniEcJA4/eYSCRfeQX/ACUkukklpnoYS2jKLF0XOzs1cRqxDE57tgHz3Dxsqz0txUwQEX/qanjPzzZGM2s8HuHcpVj1aJJDf3eAa8hAJ1n56rO46p/dVBjOJOqp3yv2uOQ5m7gt+JTyfkV51/FaRpLCFE3EoREQAREQAWVhEAerqhxaGlxLRmATcDqWxg+IupZ2Ss2tN7c60kXLimtHSm1LkfomiqmVlOHNzje35EKI6LaPOoMRkFvZPBcx3Rnxe64UU0A0rNG/gpj7B7tufFcRa+W42A2K1nTNfNC5pBaWvsRs2BJrYSqbj8MfU2QvSl8o3Kw2jd2T5L84Sm7j1nzX6MxI2hf2Svz1iFHJC8tlaWu29YJOw9y0YDXkzfyab46NUL7hlLDdpIPOMj4r4RMxR0ZJvmczvPOsIiOg2EREAERFIBERRoCw9D8SdVQCK/8AVQe0hO9zRcEHo4/yVkYTXioia9u8ZjeDvBVAYViDqaZskZ4zT49BCt7CK8MkbK24p6nPMW1JLb+ggAd6U5dPF7Q6wb+S0yX2RefCosPEZc0R2qwN8OsaYhzHG74X5hx3kE7MgNyhuLaLQ1LjwHsKnfBJxdY/6d7XF94G8K17LSxHC45xZ7c9zhk4HnBCtrulFme3GjNH5/xHD5KZ5bMxzHdIIB6Wk7QtRXRiuGPawsqGes0/4gLSNHdbLvUGxfQ06ploXcNF+H7wO/LwTSnLUvEhRdhyh5iRBF9PYWmzhYjaF8rWYmtBERSAREQAREUALKd+jDEpHVQic4mMMeWg522bFBFK/Rk62Is7D/2VGTFOtmjFk1Yi4sU+xf1fuuHpHo2yupQCLSht2PtmCDe3Vt8V2MXl4moM3v4rR+56FsOcI4yTsa2/gLpJGTjrR6CcYyTT6PznUwOje5j8nNcWu6xtXkt3GqgS1Mz27HSPcOouJC016CDels8zNJSaRhERdnIREQARF9xRl5AaCScgAo2CWz5W5hWFy1Tw2BjnHnAOqO04DJSjCNCg1olr3cFHuZ953QebcprhtC+RgZTM9Xp7W1rAyOHRe+XfvWK3KUfSbacNy9RHMK0XgpCDP/UVO6FnGtv4zW3yyGZG9S2DB5JyDU2ZG0gthZsBGy7ht3bl1sOwqOAcQZ73EkuPeblb1ktndKT2xxVjxgePqwReyKrlIv4RPpERQdGCFxcQwFr3cJC4xTfibazuh4tmOqy7awpTa6OZRUl5K7xzCI5jq1zOBm2NnjHFccraw41he2221QbG9GJqTMjXiOyRtiCO4myvieBsjS14BaciCMlHqzB3U4Jgc0xfehlPEt0E5M8FrpyZRMORhxl5KMuisKu0VhrYnT0l4i3JzXAhhIAJ1XGwtYjYoBNGWOLTYkGxsbjuO9NKrVZ0J7aZV9nwiIrikIiKCApDoFUCOuY432EADeTawUeAvkN+X9lb/o80TFOwTzC8zhcA/dBzHfsWbKtjCGn8mvEqlOxa+CVUVObmWW2u7YNzW8w67A9agHpJ0t20tO7m4Rw3Z31Qe4c+RUs0qxFwgmEBsWMu5/4dmQ6c1RTnXNztJzPOViw6VOXJjDPvcFwiYRETYShERSARekEes4C4Fza5NgOsnYrFw3ReCihFRKDUOysGC7ASQOMRcWF9qptuVa8l1NLsZF8A0TmquM4cHCNr32HgDmpzgeGxwcTD4+Ek2OqJBkOew4pOdtl9i6+HYb620Pme0xfdhjI1ANwcQbO3KRwwNY0NYAGjYALBK7smUvDHGPiRitnKw/AWtcJJiZZvxOtZvQwAZDruuyAsosje+zcopdBZWFlQdBERABFhYKAPpfJK0sRxWKnF5HWPMAXOP/a0EqM4tjDi3WqH+rQbmjOV/wD461huzC7jByKp2qKO5iOOsjdqRAyTZ2Y3d0uzyFyonj2MsjN66TXeM208ZsB2nCxPeTtUWxbTA2MdC3goswXW47ukn/5vUWkcXElxJJzuTdMKcP5kLL874idrG9KJqrig8HFujZYDvIF/nuXCREwjCMFpCuc5Te2ERF2chERQBJfR/hgqa1geLtZxiO52r8wrZx7FRBwUQNnzPbGy267g0u7tYFVV6OMQEFezWNmvBaT1NcR8yrE0ww5z56SZuyOdmt1OkZc+ASrL82+etDnC0qW13s2dKKcRYdOG/wCWbneTfMlUSr505f8A9On+Gf2VDK3A6ZR/JepIIiJgLQiIgAuxgukk9IeI4uj+9G6xB8Qbdy46LmUFJaZ1GcovaLRwTHYqhwdTSer1B2xuN43nfa97DqAUqo8fs4Mqm8HJsB+48/oO09/SqFabbMlJ8F0xfEBHUjhoNhB5QHQbrBdh/MRlRnfEi8A4FZCguCYndutQS8IzfTyZObzhhOqPNSfDcbjm4ubJBtY8EEHeASLOzvsul0q3FjWu1SR01lfN1kLgtMoiIA8KmpbG3We4NaN5IHmo/W46+QEwWjhHKnkyFudgOTt+/mXhi0BNWeGu9rmEwNJIaJG6xINtuXPdVZpDjNRNI5k7i0NJbwbQ1rW52IyAvs3rVRR9RmDJyXWSTFNLIoCfVvaz3znk41j+gHYOoqF1tbJO4ule57v1EnwutZE2rpjX0Jrb5zfkyhWEVpSERFIBERABERAH3G8tcHNyIIIPSDdXHgOkTa6jzPtmW1278vvW6bFUyujgNQ6Opi1XEa0jGutvaXAEEdSy5NKnHf4NWJe65a/JcemrHPw6RrAXOczVAG05KjXtLTZwIIyIORHWF+gsTdaKPrb5FQD0paPtjDamMWJIEgzt0HoNyB3LHh28Xx/JuzqXNc18FdIiJqJwiIgAiIpAysIigD1pqh0Tg6Nxa4bwbHxCmWF6YMlsyvbxhYCdmTxbLaM/moQirspjPstrulDou2gxaSNoc1wqabc9mcjd/GaL33jwUhoMSjnbeJwdzi4uO0NyoDCsXmpXB0Ly3o2tI7LrhWc0ufHBI1pirZDkGE2sM3FzOTsB3bkqvxuA4xsvmieXRcf1ao/z/wDZH/6osvA2fV/R6Y9QcNFxeW3jMPSM7d9rd6qrTqg1wyqYLa12TgC2pI3VvcHpLvBXQofj2GtEj4nfY1LSBfYyYZNPQXF/+1XY9vCRRl0qcSl0WxiFG6CV8bxZzSRY824+C109T2to881p6YREUkBERQAWUWEAEX1wZtex1b2vuv1r5QvIGVsYa608R/1WfUFrLo6P4dJU1EccXK1gb/hAIu7uXNjXF7O603NaLveeGdHGMw3Vc883FFm9ed1EvS3irRC2nabvcQ5w5mg3Bvs2tUhxjE2YZS6x40lrDnc4DaehUpiNc+oldJKbucef5BK8WnnLl8Ib5l/CHH5ZrlYRbFHRvmdqxNLnWvYDPuTZsSrz4NdF9yxlpIcCHDIg5EL4QnsGmuwiIgAiIgAslYX1GwuIDRdxNgN5RvSBEg0Kwb1qou/7CMF8h3ZFoDevO/crV0fh4d7qlws0jVhB3RjYbbjtXAwjB+BgjpGZSy+0ncNojud+43dGFPYIgxoa0WAFgElybech9h0cY+T0sixZFkN+kZWhjVBw8TmjJ21h/C8X1T3Gy30sjegaTWindNsP4WJtS0WkYeDnHSLgOO7Y0HvUIV347RtjlJeP6ecako3B253VYW71T2MYc6lmdE/a07ecc4+acYlu1xEObTxlyRooiLaYAso0X2KS4FodLONeb2MAzLnWBI32F77OhcTsjBeTuFUpvSI9TwOkcGxtLnHYAplhehjIWiTEXao2iJpOscthtbzUnwXD2x8TDorbnVEgt4A2J6wF36fBGxNc95Mk2qbyO27Ngtu2pdblt+IjOnC15ZAdOzEaKE07NSPWIAIzyLdpufNQBTrTH3GL4kn1NUFWvF9BjzPc0FY/ogpReaU7RqgHmHGuq4Vh+iurAZUxnaW3b4OujL39Jk4WvqrZ09P7uoHyO2vksOgN1m5ddlVKtf0hH/pbPiW+tVQuML0Fn8h7gUl9H3v8ajSkno+9/jV9/tszY/uImGL00FYXipi4KzyxtQzk3ABGvntN7bDtUKxzRWal4wHCQnMPbnkdl8ttlbWjUQcyYOFwZnZHssXxU4G6K7qQ5G+tC7Njr83Me9LK8h1y0htZiqyOyiUVi4vozDUk6g9Wqt8buQ49DhxTfI8reoRimEzUri2Zhb05EdzgbJlXfGf/AEVW4862aKIiuKDIUu0AwoOe6pmHsYgSOlw2W6rfNReipXTSNjYLucbAefyzVu0GFgcFRsHEjDX1B535EC/SQ66yZVvGPH8mzDp5y5Po7OjlI6zp5ftZTfqYMmgc1wGldxYa2wsNiykze2egitLQRZRQdGEREAauJUTZ4nRv5LhYqr9MsOdPT8K4f1MB4ObncNocO9ytpRnSKmEUgmteN44KYAbjfVNufWcM1dRZwkZcmrnEoxdTBcBnrHWhYSN7jcNHepjHoZT00hfVP12axMUTCdZwvkDsztbepVR4ZLM0Nt6vTbo2/aOH6zbLucmFmYtfaK6sFt/cR7CMAp6U2a31qq6rxtOzjbQLf2UqpsCdKQ6sdrW2RD7MW3Fux27cuvQ0EcLdWNoA7ye9xzK2Ql07XJjauiMUfMUQaLNAAGwAWA7l81X2buy7yK9V5Vf2buy7yVS7L30VLpj7jF8ST6mqCqdaY+4xfFk+pqg108xPQeczPcMLp6O4saOobJ93Y8fpPKy6rrmFYfsK0TSaaZnhLjJNFpafzB2FxEbHS37jrqr1cPq7J6CJkgu0xnusTmqecMz1lZMR+Gv2a85NyUv0YUk9H3v8ajakno+9/jV9/tsox/cRbOivJm+O76WrtkLiaK8mb47vpYu4kM/Uz0lfpRp1+GxzttI0HmO9vS07io7ieFPY3VkaKmm/C7ORnZJuXKXLBCIzaCVakU3iuhzZA6TD3awBN4XZSN6CNqh88LmOLXgtcMiCLFX/AIjgTJTrtvHKNj25eLdju8KMY3hbX2biEeV+LUx5C+7XA1d19x2JhTmNd+RZfgrtEf0Bw0QxvrJRmOLEOdzuLcdeurI0eoDFFrSfbSHhJOhzuMW9QJK4+F0zJpWMi91pxZvM59iPAAgqWNCyX2uctm3GqUI6MrKwsqg1BERABEQIALXq6cSMLHC7SLFbCwUAzk4VgMVNyQXP2a7szbm6l1bJZZspbb7OVFLoyiIoOgvGr5Duy7yXsvGr5Duy7yQuyH0VLpj7jF8WT6mqCqdaY+4xfFk+pqgqeYvtnnMz3AjtiIVpMqJ9iOMSQ4ZGWtze0xB1xZoLjew5+KoCu1iWOcNRwwatjGSS6+27nEZdRXFVNMOO2X32cmvPgKSej73+NRtST0fe/wAam/22Rj+4i2dFeTN8d30sXcXD0W5M3x3fSxdwJDP1M9JX6UZREXJYYK+XsDhYi4O0L7WEAeFLSMiGrG0NbtsF7pZEAloyiIgAiIgDCyiIALCyiAMIFlEAEREAF41fId2XeS9SvKq5DuyfJC7IfRUumPuMXxZPqaoKrKrqOKspmRunZG5kjyQb7yObqXI/k2H85H4OTei1Qhp7EOTTKc9ohiKZ/wAmw/nI/ByfybD+cj8HK/8AsQ/f+Gf+tP8AX+kNWFM/5Nh/OR+Dk/k2H85H4OR/Yh+/8D+tL9f6QxST0fe/xrf/AJMh/OR+Dl09HcBhpKhspqo3au4XVdt8ZQaWy2miUZpsm+i3Jm+O76WLuBcHRGQPZK5pu0zuIPRqtXeSefqY+q9KMoiLksCIiACIiACIiACIiAMLIREAEREAEREAEREACvKo5J6j5IiF2RLo/OmO/byfEd5lc4oic1dCCz1MLCIrCpmUKIoIfRkLIRFXItgXb6LPcB2j9LVMQiJVb6mPKfQjKIi4LQiIgAiIgAiIgAiIg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11" descr="data:image/jpeg;base64,/9j/4AAQSkZJRgABAQAAAQABAAD/2wCEAAkGBhQSERUTEhMUFRQVGBwaGBcXFxwaGxsdGBoYGR0dGx4YHSYeHB8kGh8cHy8gIycpLCwsGh8xNTwqNScrLCkBCQoKDgwOGg8PGiwkHyQuLC8sLDIsLC0sLC8qKSwsLCwsLCwvLCosLCwsLCwsLCwsLCwsLCwsLCwsLCwsLCwsLP/AABEIAMQAoAMBIgACEQEDEQH/xAAcAAABBQEBAQAAAAAAAAAAAAAFAAMEBgcBAgj/xAA/EAACAgAEAwYEBAQFAwQDAAABAgMRAAQSIQUxQQYHEyJRYTJCcYEUI5GhUmKx8CQzcsHRFYKSU6Ky4RZDY//EABoBAAIDAQEAAAAAAAAAAAAAAAIDAAEEBQb/xAAwEQACAgEDAgQEBQUBAAAAAAAAAQIRAxIhMUFRBCIy8BNhcaFCgZGxwQUz0eHxUv/aAAwDAQACEQMRAD8A3HCwsLEILCwsLEILCw1mMwqKXdgqruSTQA9ycY/2t79UMoy+RdUU7PmpFYqvOyijdvYkf84FySLSs1PjfaTLZNNeZmSJemo7n6Dmftih8a76QsDT5TJzSwrt48lRxk8vLfmb7Yyfj/E2ynE0ld2zKlEbxMwFk1K9EvGNwvWhzXlgv2s4MZwctlpg8pkacpK1NIsoDR+EzeUhVvbbf1wiWXddn798DFAlcM73+JZ6Yos0GVjCM7uItehUBJPmJJ6ftivdpe33FYJ3hfOyHSdioChlO4YADkQcM9meHnLw5x51QMU8LwZJBEzC1kkFXqHlC/W6GGu0megzWUgk1RR5iMaFiQu9xg0qszWdY6WeV4q7nxaJWwuHd53EQ6hs7MFJAJADtXIkBuZ+uL4neDxGLODKLnMvO+9iaEx7gAhbSxqIvfkKN4yvsrHF+LiaeREjR1Zyx5hWBoUNyf0xfuF8TklzOalMOUcRrKY5YwhlLuh0KpU6nNH0Nb+mBy1F+VdP+Fx35Lfwvv3USGLNZc6l+J4GEqUNyfL0HU9MaHwLtflc4t5eZH9r3H1HMY+aewkBjM2cZxH4S6ELEgNJKGUaiN9IGonnvWHu0uabLJCTJGmfDku+X8txkWmopSsTzuuXPBa2p6UytKqz6nvHbxjPZPvXzGXihbiIVoJQCsybst2AJBflOxN1WNcyHE454xJEwZDyIP8Axh0MilsA40S8LCwsMBFhYWFiEFhYWFiEFiFxfi8WVheadwkaCyT/AHufbD+bzaxI0kjBUUWzE0ABzJxg/Ge8GHiOcbxJQkUZrKxOpMbSH4Zp+hUHkvuL2wuc9IUY2QuPd68XEM2FzIkXIqfLCmwkN0GmIN6R8WkfTFN4l2UkXP8A4YmJPGa4n3EZVrKFasgHYAb7msWvivB1zLRZXOyt+OWORg8SL4QX4lEjUC9BTuuwusMdlc3K+UjB/KjiLhs0yq0gDEfl5SxequZ+XnYxnWSlqX5/wxmnoQ48p+Jyy5OZZHzuXeSOJIgGcKALEl+UIG31XyBwWkg8sQzEyx+EulYcoLdVC6CGne9jZJC6xv0w9knDMuXgjKxsaKobllJ/9RzuxPqfKoBoDFsyPBV0lQrtpNOctHFpDXurT5jeRh/LQxkll1Xp932G6K9RS0EKkeDlIQ2wDSAzuT7+La39FrFm4bl83LqCSvqU0Y8vCux/nZdManltqJ/fHluzUYmFNMg5yJMoVljW2Z1ZPIwry7b7jBVmUqCVRUVQ2iUuIYEc/lqY495ZWHmN+uM/xW35n9xjSXCK7xHMZyA1mPEA6eKisp/8lZTgXJBBJvLloWJHxIPCP1BioX9qxdFIrYKVfkiFmilFhWVFkto5Rd0MNcM4KImdACzEkhEjSSVFPLxGkPhxbdOeAjKXRhPT1KPn+Cs+XMEM5MQrTDOAdO+r8uRQApPLzAYrXauGSXPBWieJ3EaBHogckGkjYrVb41XifA1JGkyox+HxRGUc+geLy39cBJsuHBinS9PQ/EpHJkPNTfp98Px+LcH5kBLEmtgTx7h8WWzIlzT1HCqJl8uoDPMqCtTXaohN8xZs1XPA/sr3nSZHMa4k0ZdvigDEqPUrq5fTEbi3ZHTOGlmf8O5rxiutkPJRILHsNV1/TBrguWyqSkZREYxMfHlzJR5FjG5kjUflC/hBGogkeuN0ZQ0J3Yhp3R9A9m+0sOegWaBgVPMdQfTBbHyt2Y7yHyefeZAFhkc6oxstE8wOV9T9cfTfBuMR5mJZomDIwsVjTCT4lyKa7E7CwsLDARY4cdxW+33aX8FlGdRqlciOJRzZ32WvvgZOlZaVlH70uPy5ppMrll8SDLBXzQBIMhuxCum2JI3NDYYzDNTRcVYnT4GcC6VQbxyhB5UH/psEAUdDXTHc7wuSESzwcQEk8Dh5lTUtOx0llY+WSmOknb+mPfCu0JzUyiPKQrnXGk5kaqUUQ0pQeXUFs6qv71jLv6l+vb6/IbwSOzeblzOWCzF1ghuOWbYyFT5ly8THzC+bc6BJ9AbRl+DPmXChdARRoy8Ka/DU7gcwkfqdbWTZO5OBawqzQ5WDaMMEQ1RJYjVI/wDMxs/SgOWLoEj0BFC+CC+hHZhEqxGnnn0eaVmfkMYJ5VN/I0KLivmCuH8BkyskrsrIwgbQWKEgsyoSNDGiA3rzwTzXhq2hxDoVzFH4wLRwpGiliEBFs7HcnDIVQJNAi3WIflRPF8UyVavve3MdKxNYN4hKCQkyTn8sIT8aDlL5SNv6YyuXm2D5W5GikUxi10oy+I6AkhYUPwrq3Alkql9MOKju22sSK3iyeGA7JKwGkFPnVEpdurY8Z3NrHbS3qsOUd1eaV1+DWI/JFEp304ER8YY/5qJLuSC1qwLeY0yEGid63wLWlhLcPrC0Z01KskhJBoHMylvi0KPLl1P8fOsMzOqhl0owXzNApJhTei8rfFmHF79NsCH4q1FUSOJG+IICS9b07sdTL7XWJ8M4atHOyVRWCOhPPRq8rIT8pwTn0QOh9Ty00dlU0FGLK3hIVVwFtX0b6WDbbY5LwKaV1fwZB5AGJXTZrprI57X9MEpcw4H5pnUdPFzMUC/pD5jiOY4z5h+F366cxmCa5+ZqH36Ymhcl20Bc3lylpKvlIohhsR79Dil8fy75KGSKNAYZtlcAa1shjGxrUymrH298aKVFaaGk0CqklfNyZdW4HqLwKlyCTJJC+6kUbG+4sEHoQeX0OLwZvhvfgk4al8yi9kOEzRF8xIEggUlGmlj1MCN2SJG3ZyPKfS9yMX/sB2rGRzSxEMmTzdvCr7Mm52K86PMHqD1xnnG8lm8xOuWYNI8KUGZ9jGD5XOo0oA5n9ccyHBojFE88s3jSyGOMppZUKUo1EksRdUFrbHZl5vPdff3/AIMa7H1orXyx6xSO63tSczlfClsTwEo4PO1NfXn69CMXfGmMtSsU1To4cYZ3o9oczJnWfKxeLDkQQx5hZXVjrq92Rdwa8p542HtFxZcrlZZ2NCNC36DHz3w/M5WYxCbNRWS800bh9DvPzXxEYEMqBU3Fc/ujNLeqDgiJwvtDBnkbLTRrlpJqLzwKo1CPU/nViBzs7EEmvTEvs1wtIomePUGzJIQuQCsAagSdt3I3PKl9ycMTdnwVGWaGKI5iYeB5llaOMANNJ4i+Zl2AAPocWThoV8zbDVFDEXCHqsS+RT7UoBH9nDnyKMdMeGaMat2+g/BwXw/BzAcLoIZTIwQSVuRElF3H85oG/vg40A/y721yR/8AbOPFjP8A5Y6JDZfU3inQHdERpZHlGoRxl/LGirtXXDJYhfmDaClNzDwEOt110msYMjT3Q5W+R1dgrOWNmMkvIjSuYq0xRRxiwurmze98rwH4+58kTVrTU0nUB5GLlQeukbHD2f4nJHIfCKoHGssqKHIkFnz1qrc9RgNJlg2hGsI7KrkHfSSbr6nb/uOIqk0kTgVKqltgo3O23ty588d8dQL332C0dVk/DXxWfT6/Z3tTw2OKN3y6suk2qg7e7oLoda/uh/YPiVSSHQrSRKPDMjAlQSdW/wBBjrr+kzfqe9/bv3+wpeITxvKuF+/7fcIGYAFjt/KRZvbygDcm+g5/bEhUBFkfUGtvr6HA7jubSaYWUjDh7cMADyABeiUDXuVGG+zHEMvodM02oK5WFdVKVXbzNVFV3qxvgsv9GcMepTV3x8uj/wBdgMfitfEWWDIoF+EKGJVlYAcxZq65EYlx6nOzSfMDoYBxqNlSrHcX6e2GPA8im9QcEihWwYqCR01fF9zjpUmy2hhV1JGG5dAbBrHDnFwk4voaU7VjrRaSb8RdwfPCwFKNgChYVft64iRZcWXV1kJA1AHlVnrR+bqByGJsNDaNQDq0gJK6AmrNA6l2rriLNISbYt7FqYr0PmFahuP1wPAQA7XZKguaRdTRWGX+JDYdT9PiHpZOKhHnXcwQ8Ngn1RlnUnzuWexflUAADkfbGnaA5ZGGzq1j3H/KtX2xSYM08KSZeSZlgyjamhsjxlfeNdhRo7EHbHR8JkTjpauvfv6mfJHfYJdhcxNw3OxPPLq/EEpMNYk0seQdlYjWVs87Fb4+ilO2Pj//APIo2V9WXRJSQ6yxgghlbUPLekfUemPpvu744M1kIZBzChSPoB/tjpY3JSqS59+/oZ5pcoB98U5fLw5NTpbNzKhPou5Y/oMYpL2bycyGaGZ8rFG5ib8QfELNVqUEag2eqnli6d+nad4c/CsRAeONiD1UyLpDCuTAWQcUXLd4c0jIudEeZjDAnxIwzDkCw5W1ep3wD+JblHv/AKLVVTDPZzKLrkZJjNHl41ihYqF3ltnIHoBqG++4xZOD5Z0lEgGtWVlkRbLBNwXIHJaOxPUYCcFH+EEmwaeWSTYADdtI2Gw2U/ri8wQ6VEValBVSjMVWSUqHZpmG5SMclGOVnlqyO/oaoKonjwtirHbyozDrW8Uo6j+EnHVTUNI0qQGFKH0RavjkmkkPmcjkB648M60DetQu3kKK8bXYUMbpW3BxH4kGKUzEhWphezEAFWI9dO246Yyp1sw6shZ2UO5Zb0ilW+ZVRpB35XV/fDLQBhpO4Io/fDgW8OxpuP7/AL6YHgIhsTKirIhYMoFGSMWD1Nte/p747HwMZcF/wvhA7El1Fj0vVidB2WkkjSdWUIFUkH4vIATteHOI9ohxMLlo0MbfGC5BHlG/LlsMdl5c841Kcltsr5Gx8Hg2lj3j+N16bBp4THOL/Dh66rIDV11D+wwyvDYaWAaQoetBeJmssLAs2CTY3JxLyfEDwotHIPEaSn8poAAbbnmcQctwB5JY80GTQ0qyAX5gDIDXpiKWaKtTbfVXdfqSXhcCbctofgdepotOYIZjsAOQAHIDYAfYYblQ0SOm/wDdfb9MSWXc/X/nHsDHGe4mwSa61XTVeki9/MPhOOPW17LQG9adI3pCvl36lvb0xKzgCt5bQm2YqdqA3tTsb29OeI0cbAHSpBUAkx/KW+VkOxPst4hZIykR1h2Ioq3I9XYbXy2UD6knFK7ecOjTNxyTA+FKpWQgld6sEkA9fUHli0xTBDYqutDylSaNj5SP9sDu8bK6slrPmML86u6IIP8A4nfGjw0tORfPb9ReRXEpuR7NZbMaPCXNqGFl2aIxpRIOtmCBeV87PS8ad3CcWCjMZQOHVGJRuVgV035369MY3x3tO0w8KMCLLg2IoxpUmt2Is2x9cWruL4p4fE1T5ZAR962/rjt1JJSbMjp7EHvnzficWm/lCj6UMUcYsvePNq4lmD/MP6DFZGG4XcIv5AS2ZrmVypTKwKAbSNDXXcaj/UnFoTMhwHWgGIazuFfTpIcfwsOuBhXdVHxHSo+yqMFY8uKCxqLsqBp3lI/zGc3SRL025jHmpPU2zorZHk6dJBDgfCd2d0F34SLVec8nO1HDXECb0sPOW1sory7aVQ+4XnhxeY0nVzC+4H/63rb/AEsMRjEAfKNjvv73d+pu9+uAstDaph1U3x6VMO+HXOx9QcUWBp+1U0WnLqyiPSmxG9Oq379f6Yf4xwpOHoMxl2fxPhGshgAwo7Afb74ITTQxwnxEjD7ojlQSWAob8waojFS4O7xyhs0rCLSb8QWpNbc7B3OOxi3it77Psa45IyjcVpSrVG/7hO4Zlv8AqOt8w7BoyFBShYO/p6+mIOU7QSrPFlgw8ITIgBG9CQdepw12il8SQHKAmMLRESkCx6heX/1g72Pykc7RDQniQ6ZJmK7jwzqIJr4iaAw1rZ/v3EzyxUdTVp3Uf/BapE8zf6j/AFOOqmHCtm/Uk/vj2qY4lGcDcXiOpTyDDTZ5Bul/Xbf29sQhmK82nk2vSdQ0tQNsFNldr5kCh9Se4nOqR+ZQ+o6Qpvcnly/vYYrzppo6iyqQocfEGq2Cjm6A8/S/viIsXh35VPPyC6tixt3r5Y1HU+ntvK7Q5US8PnIBp9TLf8I8q/tRxGy05jOpVB8hJUC0dD8WjqrVzUe33OZ6USZWUA2AqkE9Vaiv3qwR/Lg06dojPm84sHd/mvD4hA45hwf03wAkG+CHZySs1EeXnH749Jl9Drsc6PqJ3bwf4/Mf6h/8RgABi0958OjieYH83+2KsMVh2xx+iJL1M3IPplierAP9QCP6YmyD4rsghlYddJbWCB8ws7jEDLFZMujHkyKduY8q7j3vE5IiFAJJKqXY7AoDsKYncsfkx5lrejorg9GXe20kEg6lAVSE2VVANliee2OCMghTzVQD9TbEfawPrjhJB2oX15KevmGxRvcYcywFULH1q+e5POzfM9cCWd8P+yMTsvn3QaXuWLqjG658jzH2w1GmHFTFptcFNXyO5jhUc6kx/mIa1ofjABJB250dwwF+uAvaDs/LmYdEUkZIYEeI2httt9tJPuK+mCohIYFCVcgla5kChdDci+v9cSpeJrROYTS4+ceVW929wRzG/PGjHlcbra+gKuMk1yuCr9mOxM8Cv4ssEesj4W8RthWyoKJ+pxaMnko4ozHAmlL1OxrU7dXc/fkOV4i5Hi6WGcEWdekryRmOgafiLMoLaQLob88TuL8SgkWPbcbtqRgFQeYkrVBjSqCQTZw6WWc1pYM3c3N8sONwZRA/hDXIyEKxNbsKsdBzwIKbsLBokGiDuOY22vliMZAR+V/1DWfibXQAO2kazpNDkVHTniXk4iFAYKOdBboAm/m3vqSeZJwvJTSoGNoE9oRXhP8AKrkE+mobH9sV+B2j+YxNRQsqgshJsghqrUBsQed4t3HMyiR6XUv4nlVBzY8tvSud9KxUpYSpC2rn4FfcxuesLnYEi6DdDtt8qEhqPctBuWga3mokalj0FCSFsKXb5SfTBPKKy5KUMK0woCD0LM719lZf1wN4UV1KkmrwmbZTQAlHwLPQtgDyvY/YjB/j1Jw6Y2SSpLFviLFvNde/6ADB1ZGfN858x+p/riZwEf4mL/WuIDHe8Fey0erNwj+b/nHosn9t/T+Dnx9SNA71uAxNxebx5WhRohIHCatwQCNNizXv6YEDs3k8vG0k3jU0beEcwFjZiwIVkhTU9dQWZR9caF3yZR485k8xEwRy2gOVDBSwK3R68v1xn+czeSVz+KaCZ78/gwSlyRzt5JVAN8zWM9veO4ylyWLsdmNeRhPpQP2YjB0y0SfRgwvcUFpTXUA4qvYOWNjmMuhuIPqSv4XFir9CMWZIX1aSDqAsFTV11Vjtv1Q1z9McXPHTkde7NcHcUepCSAastVvq1eIxNlmPJQBePeV3YFdwdW/rXlv6aiMMhrN8yeQFI9WQQVPlcbc8esvmNDFqVrq9ir0Lq1O22/LbCfqGFlTHsQsdkHmo1t+mORPqTUu9iwPXrX1/5wGhM+dVgQYMvuNNEM7AcmJolAwo8r5D1wUY2DZEzvEcxrNIxatNhl59Vu7qwNgN62vErLTRoiMJQNlUkOSWYX8ps2XJ8oF7+2CfD+zUaaWYBpFH0jDciyR3SnnuOV7VguuXF3Qv1oX+vPB7LZFWBW8UgacvTBi7PLpYhium1K7t5aFAKAMFsplvFQETSuqgXHqKhD9BuQK2smhiWsf9/wB/3ywzmMp84Lq/IFL31dGrp6nBp29wX8h5R+vP15/vh1RiFFKIVCybWfj+VrOxv19Qa9sT55VRGdiAqiyTyr6++KcaexXJUe2DMJtrBEDFa58yGI+i3gf4sdujNH4IIVQ76VSAgNqj6GQ1v1uvfE/jnEfxHhvGFUrbQqSTNKPmOhQdMdXu3PAWLNaCrxFgEXWhsBmiJ/MQXauyNZB+p9MWlQfKGZiwTe9fgg+9+IBEW99NVe/74O952fMfDpxdF5iv6Aav/dh/KcKaWRGCkqx8ZQz+IzsSKmncAKFG2mIbkitt8VzvZddeVySk1epyTvudTEn1NX98NhFa0DJ7bGN4tfdhw/xuKZdKvzgn6KQT+wOPHEOGO4Ezq0j6iAqgOrKNwPIdS86s4u/clwcf9UkZR5YlYfTYA8/5mx2PixmqXUyaWjRu+Tgnj8Mk0i2jIcV7YwSReHwJG5SfMSOgcozqkYJ5glPO249Ux9X57JiWNo25MpB++Pl/OcITK5qbLtlVmzIm/JDFtJVidyoNEKR1NUT6YkvLL377FR3R74J2hJzUOYEKwxn8ghL0eUakC2dWwrck2TjR+JS7MQa/LsH6k8v2xQ+MxZnMxqmqohf5+0cTuvwpl02GgNSgoDZs4tfZjiH4rKqaJljtHTrW2oD3BFj6Y5PjIXU177GrG+jJJazoI8thU+i70pPwknqN8N5kFA2zqVFoDZosw0gNW97bX09sdWEm6FjkSI9amq2dF8yt7Y8I6KfI0d/wrM8R+yybfvjDQ8NcFH+YBVCQiug2FgY9dpc++Xyk80WnXGhYaxqGxFiiN+owL/GyJRDOu/z6HQk9LTlZ9bwSnj/HZSWDV4TMNEm1ldwTV7bgVeGY6UlYud0Vmftvmhk43VYhmDJIJbQFVSJo0JVb6tIlfQ4ITcYzsr5wQSQouTYqS0fmlZVJJO/kHsOXveHcz3eFzKRNpaZYkdgt2ItJsA7AsyIx/wBPucPzdhZiZimcZDmR/iKjXzsQQzL/AA2PSuuNrli/DX6fQStXUqPEO8fMXqWaONXy6zKjRarY2DGCN92Bon1xIz3bfNxTQCaZIVmgEp/L1aSdSgGgTuRe3rg3P3WWzacxUZh8EIYwaQDbcH4gd7x2LuzmWSKRc75oY/CQmK/LRHrz3xd4uiLWokd2XG585FNJPIJFV9CjSFO1kmh6isGO2Cjwolb/AC3njV/TSTvfscC+BcFPB4ZS85n8VxojCaSZCTYG5u9hhriubmzMUgYlxydI9CQRtXwvLJvK4Pyrtf2wqaTk9IS6A3KSM0mli2qUzeKgkMWt0ahGzjdVC0QLrf3OGc2rRyFdKo6tDII1bUqySMEZAbOzISSL6e2GJsySviMQdQTMCxzZT4MwYHnY3I9sGnyrFFCgAKSUYQfhsvCW2Mm5LzyEfCq37YijaCboLdjWVQVB8iS5lVP/APNGQg+4Bv8AfGQdsuNx5rPzyOzKo8sem7HS/sOY98aV2mza8M4aSLV3Xwolb49JJZ3YdGdt66DSPpkHDe1Twx+GrSopJLGN9JLHrY9q540+HxveSQuTXBHXJSw/mxNqRTdqSPTmNj6Y3nuE4R4eSedh5pn510W/2sn9MYqfEzTxIMxNO0r0EezQuurbknb74+qez3CBlstFBt+WgBrqeZP643QtvcRPZbBI4xnvt4G8MicQy4pgNLke4IJNe1b/AFxs2B/HeDpmoHhkHlcfoeh+2DyR1ICLpnyyeCTSacxn8yIojVMW8R2FX+UitZH3VQfpgn2b7VQwZ0GAMsElKytzBHlBJHltgAxrr9LxB4r2ZMOZky2ZMg8FGMSIoLPzatXIAc73NVXso88BBl45XKZUxSWmm7cFgGAqi5JWmJ+U4zZKnGn19/wOjadmzZ5AyiSOrZXpgKvy2Pf2r1xWjPqUbkr4aehNavzCt3v9N6vA7sF2oOhcpmGZCwDQSNsSPkajzB/59cHeIZBoyPLpskhS+hlJPOGQnSwP8Joj0PPHGyY3CVM1RkmhqUI7atcAB1Bli1P5KpNSRqTr1b+o96GCvBUaHU/hzyFkVd4xClr1DTsGNjb4emIv4qZVQMc0wYhRc8MKFjyBMI1H9cMh4WYM65ZbRn8R/GzNKp0kkzFVvV5a0++GKKKdhzK9p11hJkMWo0r2GQ301Ltftg+E/v8A4xnI4YK82lElNLpTfMB1LKYo+kisRvsos77bmDnJtPha5g0SU0ELIHUD5szmHGhDt8K/a8SMGU6Lkqf3f9/2cD8zx6NXMah5pQLKRLqKj1cmkQf6iOuKJl+MTpqaKScEnSqF1nV2JoKGFFW3sE3sCcN5WQ7RUJFL6SmptMsijVLLKV3ZE5Bbo1gorcmkI9ouOtLLGDH4fhCYj8xHsiIkHyEgEYEZaTw9gYgUihEZmjLxq0oLs5ABptiQxHWuuPPEfDsSRNC8bpOVMUPgjyoEPk363RvE3IxSmWUwie0GWDNBKkZX8i9/FBVgSdh64NLcl7DEulZtVaY2bMyKSKBhaLSx0ncK0oOm6/fFz7FpUEbTDeKCLdt9P+Y+18joK3W+AWW4W2ZZlZGJJBkUzeNPLR2WaVfy4Ywdyi7n0wN7x+1xVf8Ap0EmqVyTmJR5QL6bcgBQroABg9NukC2Uvt/21XN5/UQGgiOlVPI1e5HX1wFzoiADPDENR8rRllBHVqs1W22PGb4ejio4vCaMgFnc/mczZDbAnbZdqxzhfDZpHGUVLeQigKYgE8hV1ZrqMdCMIpLSxLb6mh9x/ZNZs22b0Hwofg321fLz58i3tQ9cfQOAnY/s2uRykcC7ld2Pqx5/boPYYN40RVLcQ3bFjjDHcLBFGd97PYU5uL8RBtmIhYI5kbenWv2+gx8+fgs3nJyra5JFoMXbZAOrEnZQOuPsbGNd63dowZs7kxvR8RByo87HUf0P7JktHmX/AAZF3szNM9noSSnjF2jBdsxe7SbACEVejkKPOr25Yvfd93mJMoy+aIDigrHka6NfT+mMr4RwQOS00qwxIfzDWpx18qDck/YDqRgpxNI4sudECoNQ8OQnVI53JfUNgAKGlRQve+eM+XFCS03uNjJm39oOH3GPCCrZR0YUF8RTa2QKpxtfqB64qkBPi+VXVlYnQpVZYWf410S+V1vl7emK12P7x8xDFU6ePlvhJO5H168saDw3MZHP00cyMa2jmRWZf5VLU1e2ojHOlhlB7jozTREll0F7Mis6nWA6Pm5ANqZluPKwj2O14hPmwaUKjLGbEMYLRx6l1JKU+LNb7mRuR6b73XLdlFjVwjLTDeNY0SNhvs4UWwI2snbmKrFR4lwB4mUCiBugklMUsW52im+B03+Y9eXqTZFQPzMTEq4ClnASORVMUcszii4sKdEUd7gAXv64YRFPIoRp0Qo7NAzRIRckb7LqaSz5jysb9DkHD5JyUayxXSX8f8VOy9URgBDAp5FudbUeeLYvZIPEiSFaUDTEUWSJAKoKGGokdXsEknF0uhNdFGzsGqMeN4q2oRjNLFJMyA6vByyQ2SzGgXI/pi0djeDEBjNGNRkMkgNFVYgJHFvsTHHZb0JA+njiGRyPDvzZpooK6RRokjewIDSVX8JGM+7Rd7bTn8LkF/Dwb3IBTlRZYgclvn6nrhsYOS2QtyLd3g95Swf4PJFDO1gsKCx9Dy2vr7VjGszkVfUqBjMvxSM4CyX6BqAFctzeIo8KW1QOklE6mfVrPOzsK+374UOd8RNEuptJtQDuSdq/vfGyGPRx+fvsBd8ijzRIMUq6ivwgk3fpf7/bG6dyvd7+HjGcnH5jj8sHoNwW3HUbD2s9RgB3V92LZiQZ3NrUd2q/xEHl/oFUT15DazjdVWtgK+mHRje4EpdDuO4WFhooWOEY7hYhBY8lcescBxCGQ95Xc4JtWYyQ0ufijHXfoB09v0xjHGY3/LgMXhMljSeRPU6mP7dMfYjDFX7Xd3mV4gp8RAsnSRQL5fMPm/r74U4Vug1Loz5xjRU0xh2TwR4jlVB1E1e99Nh12xCyQV3mmuRAu4WOrs/XYAczzxdO0/dLncprMY/EREabFsQBuNh5l+lV7nFPy0YjCK5bLurHU5jY3e2ny86A5e5wlKr7jeQ/wztvnoDGkObDqULgSbBQLNNqsA/Sxg8vfPno1JkhhcAAkqwqjy5Yy/MPrmbwgRqNADa76ffD/F3ZHK7hSqry56QP98V8GLaVe/yJq5NNzXfbnVKp+GgQtVanvn60aGAfEu8viU0jQvmViVQS5hA2AFkAjc4qfDakVLq4TqN7WvPrzo9MQoM/Upciw16h6g4uONK0kS+pKzhXManV5WdRbeKwYt7g0CPpvgblswUYMOYwVyeTFMYdcjN5QNJAUH+JuV/fFs7K9zWazJDSKUTbc+Ub89yN6H8IN+3PDlW6AfcqeRRHctEjl+YTbSvSy18gelY1/u37mNBWfOr9IzYJ+oIsKf1PsNje+yXdtlciAVUPIK8zLQBHVRvR62STvzxbSMWo9wXLscjjCgBQAAKAGwA9APTHrCwsMAFhYWFiEFhYWFiEFhYWFiEFhYWFiEOMdsBuJ9kspmSTNBGzHm1UT9SOf3wsLFNJ8kujMu23dRkYBrjRxqPw6hQ+m1/viinsjlya0t/5HHcLHO8VOUH5WacSUluKPshlx8rH/uP+xxdOxHdjksyQ0iN5flBFH62Cf3xzCxPDzlOXmYeWKjHY1Lh3ZLKQMpjgQFfhJF6f9N7L/wBtYN4WFjopJcGO2+RYWFhYsgsLCwsQgsLCwsQ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1368"/>
            <a:ext cx="971228" cy="11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99369" y="3701270"/>
            <a:ext cx="2904479" cy="25360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1400" b="1" dirty="0" smtClean="0">
                <a:latin typeface="Calibri" panose="020F0502020204030204" pitchFamily="34" charset="0"/>
              </a:rPr>
              <a:t>MUPNET ILI OIVRADIONET</a:t>
            </a:r>
            <a:endParaRPr lang="hr-HR" sz="1400" b="1" dirty="0">
              <a:latin typeface="Calibri" panose="020F0502020204030204" pitchFamily="34" charset="0"/>
            </a:endParaRPr>
          </a:p>
        </p:txBody>
      </p:sp>
      <p:pic>
        <p:nvPicPr>
          <p:cNvPr id="19" name="Picture 4" descr="http://www.hcz.hr/img/top_logo_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85" y="5139132"/>
            <a:ext cx="704766" cy="7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0" y="4509664"/>
            <a:ext cx="693558" cy="84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ZH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3" y="5501238"/>
            <a:ext cx="1297027" cy="5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98" y="2750840"/>
            <a:ext cx="887677" cy="2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82" y="1480829"/>
            <a:ext cx="648072" cy="75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www.mint.com.hr/images/Radovi/Pravosudje/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4" y="4414018"/>
            <a:ext cx="1288259" cy="3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40042"/>
            <a:ext cx="1087600" cy="64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32" y="1460054"/>
            <a:ext cx="744810" cy="7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http://www.spi.hr/Portals/12/SLIKE%20ZA%20%C4%8CLANKE/20080700/hr$vode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57" y="3191939"/>
            <a:ext cx="469312" cy="7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03" y="2576025"/>
            <a:ext cx="640625" cy="4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60375" y="1484785"/>
            <a:ext cx="2631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1960" y="1381329"/>
            <a:ext cx="41821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67944" y="2348880"/>
            <a:ext cx="45365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03" y="3343765"/>
            <a:ext cx="678761" cy="45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350307" y="4934468"/>
            <a:ext cx="0" cy="10553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1" name="Picture 25" descr="http://www.mzoip.hr/img/grb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20" y="4859080"/>
            <a:ext cx="2806620" cy="3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uhbhep.hr/joomla/images/2013/hep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6" y="2593688"/>
            <a:ext cx="656169" cy="4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://www.poduzetnistvo.org/public/resources/cache/4972-200x150-28-0-262-17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46" y="2579968"/>
            <a:ext cx="656170" cy="4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www.arz.hr/images/arz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48" y="2448777"/>
            <a:ext cx="678761" cy="5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5951154" y="2448777"/>
            <a:ext cx="0" cy="1486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4" name="Picture 38" descr="http://www.logotip.com.hr/files/thumb_357x250/tmp_20080330230923_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5" y="3280652"/>
            <a:ext cx="662246" cy="4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/>
          <p:cNvCxnSpPr/>
          <p:nvPr/>
        </p:nvCxnSpPr>
        <p:spPr>
          <a:xfrm>
            <a:off x="7063011" y="2448777"/>
            <a:ext cx="0" cy="1486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8" name="Picture 42" descr="http://upload.wikimedia.org/wikipedia/hr/3/3b/HZ_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04" y="3284984"/>
            <a:ext cx="548623" cy="5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21783"/>
            <a:ext cx="1297027" cy="27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Connector 67"/>
          <p:cNvCxnSpPr/>
          <p:nvPr/>
        </p:nvCxnSpPr>
        <p:spPr>
          <a:xfrm>
            <a:off x="4067944" y="4005064"/>
            <a:ext cx="45365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374465" y="4122065"/>
            <a:ext cx="4124777" cy="5310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LOKALNA SAMUPRAVA</a:t>
            </a:r>
          </a:p>
          <a:p>
            <a:pPr algn="ctr"/>
            <a:endParaRPr lang="hr-H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TRANSPORT, VODOVODI, ČISTOĆE, ZIMSKE SLUŽBE</a:t>
            </a:r>
            <a:endParaRPr lang="hr-H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537544" y="5805264"/>
            <a:ext cx="1313042" cy="2188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HRVATSKI RENDŽER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241860" y="5229200"/>
            <a:ext cx="1452934" cy="21602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NACIONALNI PARKOVI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708800" y="5517232"/>
            <a:ext cx="1454591" cy="2188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PARKOVI PRIRODE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065104" y="4797152"/>
            <a:ext cx="45365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56694" y="4221089"/>
            <a:ext cx="2631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83968" y="6165304"/>
            <a:ext cx="41101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572000" y="6309319"/>
            <a:ext cx="3553122" cy="2160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VELIKI DOGAĐAJI (npr. UNIVERZIJADA)</a:t>
            </a:r>
            <a:endParaRPr lang="hr-H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93" y="1483191"/>
            <a:ext cx="560258" cy="6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http://www.duzs.hr/slike/Clanci/logocz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37" y="1491616"/>
            <a:ext cx="654740" cy="6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2411"/>
          </a:xfrm>
        </p:spPr>
        <p:txBody>
          <a:bodyPr/>
          <a:lstStyle/>
          <a:p>
            <a:r>
              <a:rPr lang="hr-HR" sz="2000" dirty="0" smtClean="0"/>
              <a:t>Koordinacija između javnih službi!</a:t>
            </a:r>
            <a:endParaRPr lang="hr-HR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3712"/>
            <a:ext cx="6404564" cy="43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70" y="2420888"/>
            <a:ext cx="6220619" cy="35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2411"/>
          </a:xfrm>
        </p:spPr>
        <p:txBody>
          <a:bodyPr/>
          <a:lstStyle/>
          <a:p>
            <a:r>
              <a:rPr lang="hr-HR" sz="2000" dirty="0" smtClean="0"/>
              <a:t>Prednosti OIV-a kao operatora mreže - Iskustvo</a:t>
            </a:r>
            <a:endParaRPr lang="hr-HR" sz="2000" dirty="0"/>
          </a:p>
        </p:txBody>
      </p:sp>
      <p:sp>
        <p:nvSpPr>
          <p:cNvPr id="4" name="AutoShape 4" descr="data:image/jpeg;base64,/9j/4AAQSkZJRgABAQAAAQABAAD/2wCEAAkGBxQTEhUUEBQREhUVFhQYGRgVFBUWGRgYGRgZHhQYGBcaHSogGB0mHBgaIjEhJSkrLi4uFx8zODMvNygtLi0BCgoKDg0OGxAQGzImHCUuNTA0NzcuLiw0NS03Ny4rLCw0LCwsMCwsLS8sNCwsLCwsMCwsNywuLDQ3LCwsLCwsK//AABEIAG4ByAMBIgACEQEDEQH/xAAcAAEAAwADAQEAAAAAAAAAAAAABgcIAQQFAwL/xABLEAABAwIBBwUKDQMDAwUAAAABAAIDBBEFBgcSITFBYRNRcXOBFCIyM4KRk6GxshYXIzQ1QlJTVGJyktIIwdEkovAVQ+JEY4PC0//EABoBAQEAAwEBAAAAAAAAAAAAAAABBAUGAwL/xAAvEQACAQMBBgUCBwEAAAAAAAAAAQIDBBEzBRUhQXGhEjFR0eFhYhMiMkJSsfCB/9oADAMBAAIRAxEAPwCo0RFShERAEREAX6jlc03a5zTztJB84X5RAe1QZXV0PiqypbwMhePM+4U2yfz11Udm1kcdS3e5topLc9gNBx4WaqvRAatyVyypMQbemku8eFG8aMjelp2jiLhSBY2pah8b2yROdG9hu17SQ5p5wQr+zXZyhW2pqwtbUgd67UGzAXJsPqvAFyN+0bwIQstERAEREAREQBcONhc6gFyoLnkyh7lw97WO0Zag8kznAPjXDoZcX53BAUTlzj/d1dNUAksc7RjvujYLM6L63dLivCXAXKpQi4S6A5RcXS6A5RfnTHOF+kB6WHZQVUBvBU1EfBsjtH9pOj6lY2SOeiZhazEmiZm+ZjQ2RvFzANF/ZonpVTogNeMdT11OCOTqIJW3B2gj2gg9oIVNZdZJOoZAWXdA8nQcdrTvY7jzHf2LyMzuV7qSrbTyO/09Q4NIJ1MkPgPb0mzSOIO5X9juFMqoJIZNjxqP2XDW1w6DYrIt7h0pfQxbq2VaP15GcEX0qYHRvcx4s5ji1w5iDYr5Fb453Aul1pXC/ExdWz3Qu0tY9o4/b3+DarZmV+rt8mYLpdafRN5fb3+Buv7+3yZgul1p9E3l9vf4G6/v7fJmC6XWn0TeX29/gbr+/t8mYLrlaeWYSsm2ufxs8MYMS6tfwMcc5CL3smckqitN426EYNjI/U3oG9x6PUrPwXNzSQgGRpqHjfJ4PZGNXnurVuqdPg/MlGzqVeK4IpSKJzjZgc48zQSfMF6DMn6o7Kao9E8e0LREFO1gtG1rBzNAA8wX0WG9ovlEzo7MXORmupw2aMXlimjHO+N7R5yF1Vp5eDjeR9JUg8pE1rvtx944ebU7tBX3DaK/dE+J7MePyyM/opJlfkdLQm5+UhJs2QC1jzPH1T6io2thCcZrMXwNbOnKEvDJcQiIvo+C7c0/0e3rJfaotjtUaqE11QBNC+rFPT08kr4oGsEpidNNoHvyXtJ764AGxSnNP9Ht6yX2qO4rh5pWmkqmyCibVtqYZ2QvqG6JlMklPNGwaTO+cQHWIIcueuNWXU6a20o9DqYdU9yxy1lI0QMpKhsVVBDK6amnidoXkh0/FuYJAe9traQb3RdjDsP7phdh9AJTQPqOUdK+B8DYodMSOp49Ozpi54I0gAACdq5Xie5Q6IioPrRtBkjB1gvYCOcFwBWnvi4wv8FT+Y/5WYqDxsfWR+8FsdCEV+LjC/wVP5j/AJT4uML/AAVP5j/lSpFARR2bbCz/AOihHRpA+cFeLi2ZvD5QeRE1M7cWSFwHkyXurFRAZnyzzaVdADJqqIBtkjBBaP8A3Gay0cQSOeyhK2a4X1HWFQGeDIFtI7uukbankdZ7BsiebaOj+Rx3bjq3i1BWS/UUrmuDmOLXNILXNNiCNhB3FflEKahzaZWjEaQPfYTxnQmaPtfVeBzOGvgbjcpYsz5oMoDS4jG1xtHUfIv6TfkndOnYeWVphQgREQBERAFm3PNlB3ViDo2m8dKDE3i82Mzv3AN8hXrlvjwoaKaoPhNbZg55HHRjHnIPQCsnkk63EuJ1kk3JJ2kneSUARF2sKw59RNHBCLvleGN4E7SeAFyeAKpS4MwmTI5OWtlaHcp8lFcXs1pPKu187gB5B51bvckf2GftH+F8cHw1lNBHBELMiY1rewbTxO3tXcUIfHuSP7DP2j/CdyR/YZ+0f4X2RAdKqwmCQFskMLwdodGwj1hVtl1mhgkjdLhreRmaCeSB+Tk4AHxZ5rauG8WsiAxl6ulFIM4ULWYnWNYAGidxsOdwDneslR9Upw7Zq1Fa9ydr+XpYJvvIo3npc0ErIS1dm/jLcMogdopofcChCqM5dLyeIzW2P0HjtYNL/cCouVMc68odiDgLd7HG09Ni7X2OCh66K3eaUc+hzVzhVpY9S+sOysomxRg1MAIYwEaQ1ENF12PhhQ/ioP3hZ9RYj2fD1Zlrac1+1GgvhhQ/ioP3hehhuKw1AJp5GShpsS03seZZtVs5l/EVHWN91eFxZxpQckzItr2VWp4WixV1MSxOGBodPIyJpNgXGwJte3qXbUAzy/NYuuHuPWJRgpzUXzM2tUdOm5LkSP4YUP4qD94T4YUP4qD94WfUWy3dD1Zq95z/AIo0F8L6H8VB+8LPpRFkULdUc4fmYtzcuvjKxgu7NdiwmomsJGnAdA/p2xm3Rq8kqYKhMhcpe4ZnPeHOjewhzW2vcXMZ18dXQ4rjKXLKprCQ53JxbomEgW/Mdr+3VwCwqllKVV48jPp38I0VnjLyLexHLKihNpKhlxuZeQ/7AbLz485FATYyPbxMUlvUCqPRey2fTxxbPB7SqZ4JGk8OxOGdulBIyUb9Eg26RtHau2s2YVictPI2WBxY9vmI3hw3jgtBZP4q2qp452ag8axzOBIcOwgrCubV0eK4oz7W7Vbg1hnaraRksbo5Wh7HixB3hZ8ymwZ1JUyQuuQ03a4/WYdbT/Y8QVopVhnoofm8w53xu9Tmex3nX3Y1XGp4eTPjaFJSp+LmisERFuTRF25p/o9vWS+1TFQ7NP8AR7esl9qmK5641ZdTprbSj0CIi8T2MZIiKlPtQeNj6yP3gtjrHFB42PrI/eC2OoQIiIAiIgC6WM4ZHUwSQTC7JWFp7dhHEGxHELuogMdYjQvglkhlFnxPcx3S02uOB2jgV11Z2frAeSq46pg72pbZx3crGAOwllv2HiqxVKLnaCQRrBGogjYQdxBWtcj8aFZRwVA2yMGlwe3vZB2OBWSldX9PmN3bUUbz4JE0fQ7VKB0ENPllAXGiIoQIi62JVrIIpJpTosjY57jzBouUBSmf7KHTmioo3aohykoH23AcmD0MJNvzg8yqZdvGMSfUzy1EvhyvLzwvsaOAFh2LqKlCtzMFk5pyyV0jdUfycJI+u4HlXDoaQ2/5nBVNTwPkc1kbS97yGtaNpcTZo861pkpgbKKkhpmaxG3WftPOt7u1xJQHrIiKECLr4hWshifLKdFkbXPceYNFyq5GfCg+5rvRw/8A6oCzl52UONRUdPJUTmzIxfi4/Va3nJOoKua/PlShvyFNVPdu5Tk4233XIc4+pVTlfllU4i8OqHBrG+BEy4Y3jba535j2WQHjYhWPmlkmk8OR7nu5ruNyBwF7di+CLhUp2cNw99RLHBELvlcGN6XbzwAuTwBWv6eFsUbWDU2NoaL7mtFtfYFVOZjIJ8B7urGaMhbaGNws6NpBDnuB8FzgbAbQCeew93OllOIojSxO+VlHfkHwGc3S7Z0X4L7pU3Ukoo8q1VU4OTKyykxLumqmmGx7yRf7IsGf7QF5qIuiiklhHMSk5NthERUgVs5l/EVHWN91VMrZzL+IqOsb7qxL7RZm7P1kWKoBnl+axdcPcep+oBnl+axdcPcetXa60TbXejIqBERb85wIiIAiIgCIiAK5c0DyaJwOwSvt2hpPrVNK+832GGnoYmvFnOvI4cxebgdjdEdiwdoNKnj6mw2bFuq39CRqA54yO5I77eWFv2OU+VWZ56+7oIQfBD5HDpsGex3nWvtFmtE2V5LFGRWiIi3xzpduaf6Pb1kvtUxUOzT/AEe3rJfapiueuNWXU6a20o9AiIvE9jGSIipT7UHjY+sj94LY6xxQeNj6yP3gtjqECIiAIiIAiIgInnRwA1mHTMYLyMAlj/UzWR5TdJvlLLoN1s5ZVziYD3FiE8LW6MZIki5uTfrAHBrtJtvyoCOL3sg8b7jr6ecmzA/Rk5uTeNF1+AuHeSF4K4IVKbORRTNfjvdeHQSON5GAxP8A1RnRv2tAd5SlahAqqz+ZQcnTR0bD31QdJ9t0cZabH9T7djXK1CVlTL/H+7q+acEmO+hFzCNmppH6jd3lICPIiWO4EncBrJO4AbyqUszMVk5y9W6qeO8pR3txqMrwQOnRbc8C5pWgVHM3+TooaGKA+HYvkPPI83d2C+iODQpGoQIiICps/mUXJwR0TD30505Lbo2EFoP6n+phVFq2csc3OKVtZNUFtPZ7rMBnPextFmC2jq1C5A3k868X4nMT+zTemP8ABAQBFPzmdxP7NN6f/wAVF8fyXq6M/wCrgkjG59tJh6Htu2/Am6pTzqKJjngSyciw7X6DpLeQ3WVeGbLJzBg4PgqI62pGsCUta5nFkBAI27TcjVrColctcQQQSCNYIJBB5wRsQGvccfOIXmkbG6a3eh5sOPSbbAbBZ5xLleVf3Rp8rpHT076WlxupLmyzqPa9lLiT9NjrNjnce+addhM4nvgdQDtoO2+0WLl1kg2sj04w1tQwd67Zpj7Dzv4Hd51mWdxGk8SXnzMC9tpVY5i+K5FGIv1IwtJa4FpBIIIsQRtBG4r8rdGhCIiAK2cy/iKjrG+6qmVs5l/EVHWN91Yl9oszdn6yLFUAzy/NYuuHuPU/UAzy/NYuuHuPWrtdaJtrvRkVAiIt+c4EREAREQBEXqZOYFLWTCKIcXPI71jec/2G9SUlFZfkfUYuTwvM9fN5kyauoDpBeCIgvvscfqs4854dIV5ro4LhUdLC2GEWa3zuJ2ucd5K7y0NzXdWeeXI6G1oKjDHPmfOonaxrnvIa1oJJOwAbSs75SYsaqpknNwHnvQdzQLMHmHnJU4zqZVhxNHAbgH5Zw3kWIYDw2njYbiq1WwsaHhj435v+jXbQuPHLwR8l/YREWea0u3NP9Ht6yX2qYqHZp/o9vWS+1TFc9casup01tpR6BEReJ7GMkRFSn2oPGx9ZH7wWx1jig8bH1kfvBbHUIEREAREQBfmR4aCXEAAEknYANpK/SrXPXlaKal7lidaepFjY62RX78nm0vBHSTuQHYzU5a93uq2POtkzpIr74JHHQHYRrG7SC8nP/gWnTxVjdsDtB/FkpaGk9D7fvKq3N3j3cWIQTOdoxk8nLzcm/USeDTou8ladxnDWVMEsEouyVjmHtG3pG3sQGP0X2raN8Mj4pRaSNzmOH5mmxtw3jgV8VSlrf0/43ydTNSOOqdokYPzxg6duJYQf/jV7rIOAYq6kqYalmswvD7c7dj29rSR2rXUEzXta9hu1wDgRvBFwfMoQhud7KHuTDpNA2ln+SZzjS8Y4dDNLtsszgKwM9eP904gYmm8dKDGOL3aJlPnDW+QVAFShTzMzk73VXiR4vFS2kdcbXm4hb+4F3kKBErTmajJvuLD4w8Wmm+Vk5wXeA0/pbYdN0BMkRFCBERAEREAXyqqZkjHMla2RjhZzXAOaRzEHUV9UQGas6+RYw6oa6C/c8+kWA3PJubbTjJ5tdxfdfmUHWhc/cbThoJ8Js8Wj26QPqJWelSnBC0nmcyjNXQNbK7Slp3ck8naQNcTjznRsL7y0rNqtb+nmqtVVUe58Mbu2NxA9UhQHsZ3MEEc7Khgs2a4fbYJGga/Kb7pUAV4Z06cOw6R2+N0Th2vDT6nFUet3ZTcqSzy4HP39NQrcOfEIiLLMIK2cy/iKjrG+6qmVs5l/EVHWN91Yl9oszdn6yLFUAzy/NYuuHuPU/UAzy/NYuuHuPWrtdaJtrvRkVAiIt+c4EREARF6uTeT8tZKI4RYC2m8jvWDnPHVqG/zlSUlFZfkfUYuTwvM/GT+CS1coihGva5x8FjftOP8Ay6vfJzAYqOERQji5x8J7uc/2G5c5PYFFRxCOEfqcbaTzzuP9ty9RaS5unVeF+k31raqisv8AUFBc4eWopmmCncDO4d84f9oH/wC5GwbtvNdl9lyKYGCmIdORrdqIi6ed9tg3bTzGnJHlxJcS4kkkk3JJ2kk7Sva0tPF+efkeN5eeH8kPM4J50RFtjShERAXbmn+j29ZL7VMVDs0/0e3rJfapiueuNWXU6a20o9AiIvE9jGSIipT7UHjY+sj94LY6xrTyaL2u26Lmu8xB/srt+PaH8HUekjQhbqKovj2h/B1HpI1x8e0P4Of0kagLeRUpWZ9nW+Romg88kxPqaz+6huPZzcRqgWmbkGH6sA5PVxfcv9YQFy5eZyKega6NhbPU21RNOph55XDwRw2n1rOmK4lLUzPnqHmSSQ3c4+YADcANQC6i5VKcELUGavKDuzDonvN5Y7xSfqZqa4/qbou7VmBW5/T0ZxNU2Y40zmt0nk2aJWk6Ibzktcb22WbfcgPNz74DyNa2paLNqm99zCSMNa7ou3RPY486rVadzr4D3Xh0rWC8kVpo+lmtwHSzSHaFmEFAcq9MhMuGw4FJJI7Sko7xAHa4uP8Aphx8Jrb/AJDzFUWvoyocGOYHEMeWFzb6nFmloEjfbSdbpQH4e8uJc4lznElxO0uJu4niTrXCLhAS3Nfk53biEbHN0oovlZb7NFvgN46T7C3NpLUKrzMnk53NQ8s9tpaoh5vtEYuIR5iXeWvdyjy8oqKUQ1UpbIWh2i1j32BJAvog22FQhJkUE+NzC/vn+hl/inxuYX98/wBDL/FATtFBPjcwv75/oZf4p8bmF/fP9DL/ABQE7RQT43ML++f6GX+KfG5hf3z/AEMv8UBO0UBlzwYWBqlldwEEn9woflPntc9pZh8Jjvq5WbRLhxbGLjtJ7EAz/wCULXvhoo3AmMmWW25xFomnjYucRxaqgX7nmc9znyOc9ziS5zjcknaSTtX4VKFZeYGInEJXDY2ndfynst7Cq0V75gcAMVNLVvFjUlrWX+7jLu+8pxPY0ICW5zXgYbPffyQHTyrP+diopWrnkxS0cVO063kyO4NbqZ5yT+1VUt1YRapZ9WaDaMk62FyQREWYYIVs5l/EVHWN91VMrZzL+IqOsb7qxL7RZm7P1kWKoBnl+axdcPcep+oBnl+axdcPcetXa60TbXejIqBERb85wIi7GG04kmijdcB8kbSRts5wBt50bwslSy8Hq5J5Ly10mizvY2205CNTeA53HmV5YLhEVLEIoG6LRtO9x3ucd5X1w3D44I2xQtDGN2Aesk7yeddpaG4uZVX9Doba1jRX1CgWXWVkzNKChimLtj5hG8hvCM2sT+bdu17J6i8qc1GWWsntUg5xwngza7C6gm5hqCTrJMchJO++pcf9Kn+4n9E//C0mizt4v+Jgbsj/ACM2f9Kn+4n9E/8AwuH4ZMASYZgBrJMbwAOJstKLy8qPmdR1MnulWO0G2l4T5ls2KTfiM6ouFytoagu3NP8AR7esl9qmKh2af6Pb1kvtUxXPXGrLqdNbaUegREXiexjJERUoREQBERAERSHAMjqirNoXQN/W549jCgI8uCVcWE5jHEg1VWA37MMes+W82H7SrGyZyCoaEh1PCDJ95ITI/sLvB8myAp/IbNPUVRbLWB9NBqOiRaWQcG/9scXC/MN6vvC8Nip4mw07GxxsFmtbsHP0knXc7V20UIFlLL7Au4q+eBoswO04+rfraBwBu3yFq1VB/UJg4MVPVCwcxxid+Zr9bfMWn95QFIoiKlC93IfJ811bDT2Og4l0hG6Jut/RfU3pcF4SvbMBgjWU0tWdb5nmMflZGTcdJcSexqAsyvrI6eF8shDI4mFx5g1o3D+yyZj2Lvq6iWpl1PldpEXvoiwDG336LQB2K4f6gcdcyKGjZqE95JDztjc3Qb+4h3kDn1UeoQIiKlCIiAIiIAiL600Be4Nba559iA+S4ViYBmiqqgBxnpomnXq5SQ2vzaLR61Y2TOaCipi18+lWSN13k72MHhEDY+UXICr83ObqXEHtlmDo6QG5dsMtvqx8NWt27dc7NC11XDSQF77RxRNAAA2AamtaOfYAF+MdxZlJAZXtcWsAGiwDsAuQAFSGVeVM1c8GTvI2+BGDcN5yT9Y8fYsm3tpVXnkYl1dRorHM6WPYs+qnfPJqLzqF7hrRqa0dA/uV56It4kksI56UnJ5fmERFSBWJmwyjpqWKZtTKIy57SBovNxo2+qCq7RedWkqkfCz1o1XSl4ol8fD7D/xA9HL/AAUPzm5S0tVTxsp5RI5socRovGrRcL980byFW6LHp2UISUk3w/3oZNS/qVIuLS4/71CIizDBC7eETBk8L3mzWyxuJ5gHgk6uAXURRrKwVPDyXx8PsP8AxA9HL/BPh9h/4gejl/gqHRYO76fq+3sbDeVX0Xf3L4+H2H/iB6OX+CfD7D/xA9HL/BUOibvp+r7ew3lV9F39y+Ph9h/4gejl/gnw+w/8QPRy/wAFQ6Ju+n6vt7DeVX0Xf3L4+H2H/iB6OX+C6OPZbUMlNMxk4LnRva0aEouS02GtqpVFVYU085f+/wCEe0qrWMLv7hERZxry7c0/0e3rJfapiodmn+j29ZL7VMVz1xqy6nTW2lHoERF4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data:image/jpeg;base64,/9j/4AAQSkZJRgABAQAAAQABAAD/2wCEAAkGBxQTEhUUEBQREhUVFhQYGRgVFBUWGRgYGRgZHhQYGBcaHSogGB0mHBgaIjEhJSkrLi4uFx8zODMvNygtLi0BCgoKDg0OGxAQGzImHCUuNTA0NzcuLiw0NS03Ny4rLCw0LCwsMCwsLS8sNCwsLCwsMCwsNywuLDQ3LCwsLCwsK//AABEIAG4ByAMBIgACEQEDEQH/xAAcAAEAAwADAQEAAAAAAAAAAAAABgcIAQQFAwL/xABLEAABAwIBBwUKDQMDAwUAAAABAAIDBBEFBgcSITFBYRNRcXOBFCIyM4KRk6GxshYXIzQ1QlJTVGJyktIIwdEkovAVQ+JEY4PC0//EABoBAQEAAwEBAAAAAAAAAAAAAAABBAUGAwL/xAAvEQACAQMBBgUCBwEAAAAAAAAAAQIDBBEzBRUhQXGhEjFR0eFhYhMiMkJSsfCB/9oADAMBAAIRAxEAPwCo0RFShERAEREAX6jlc03a5zTztJB84X5RAe1QZXV0PiqypbwMhePM+4U2yfz11Udm1kcdS3e5topLc9gNBx4WaqvRAatyVyypMQbemku8eFG8aMjelp2jiLhSBY2pah8b2yROdG9hu17SQ5p5wQr+zXZyhW2pqwtbUgd67UGzAXJsPqvAFyN+0bwIQstERAEREAREQBcONhc6gFyoLnkyh7lw97WO0Zag8kznAPjXDoZcX53BAUTlzj/d1dNUAksc7RjvujYLM6L63dLivCXAXKpQi4S6A5RcXS6A5RfnTHOF+kB6WHZQVUBvBU1EfBsjtH9pOj6lY2SOeiZhazEmiZm+ZjQ2RvFzANF/ZonpVTogNeMdT11OCOTqIJW3B2gj2gg9oIVNZdZJOoZAWXdA8nQcdrTvY7jzHf2LyMzuV7qSrbTyO/09Q4NIJ1MkPgPb0mzSOIO5X9juFMqoJIZNjxqP2XDW1w6DYrIt7h0pfQxbq2VaP15GcEX0qYHRvcx4s5ji1w5iDYr5Fb453Aul1pXC/ExdWz3Qu0tY9o4/b3+DarZmV+rt8mYLpdafRN5fb3+Buv7+3yZgul1p9E3l9vf4G6/v7fJmC6XWn0TeX29/gbr+/t8mYLrlaeWYSsm2ufxs8MYMS6tfwMcc5CL3smckqitN426EYNjI/U3oG9x6PUrPwXNzSQgGRpqHjfJ4PZGNXnurVuqdPg/MlGzqVeK4IpSKJzjZgc48zQSfMF6DMn6o7Kao9E8e0LREFO1gtG1rBzNAA8wX0WG9ovlEzo7MXORmupw2aMXlimjHO+N7R5yF1Vp5eDjeR9JUg8pE1rvtx944ebU7tBX3DaK/dE+J7MePyyM/opJlfkdLQm5+UhJs2QC1jzPH1T6io2thCcZrMXwNbOnKEvDJcQiIvo+C7c0/0e3rJfaotjtUaqE11QBNC+rFPT08kr4oGsEpidNNoHvyXtJ764AGxSnNP9Ht6yX2qO4rh5pWmkqmyCibVtqYZ2QvqG6JlMklPNGwaTO+cQHWIIcueuNWXU6a20o9DqYdU9yxy1lI0QMpKhsVVBDK6amnidoXkh0/FuYJAe9traQb3RdjDsP7phdh9AJTQPqOUdK+B8DYodMSOp49Ozpi54I0gAACdq5Xie5Q6IioPrRtBkjB1gvYCOcFwBWnvi4wv8FT+Y/5WYqDxsfWR+8FsdCEV+LjC/wVP5j/AJT4uML/AAVP5j/lSpFARR2bbCz/AOihHRpA+cFeLi2ZvD5QeRE1M7cWSFwHkyXurFRAZnyzzaVdADJqqIBtkjBBaP8A3Gay0cQSOeyhK2a4X1HWFQGeDIFtI7uukbankdZ7BsiebaOj+Rx3bjq3i1BWS/UUrmuDmOLXNILXNNiCNhB3FflEKahzaZWjEaQPfYTxnQmaPtfVeBzOGvgbjcpYsz5oMoDS4jG1xtHUfIv6TfkndOnYeWVphQgREQBERAFm3PNlB3ViDo2m8dKDE3i82Mzv3AN8hXrlvjwoaKaoPhNbZg55HHRjHnIPQCsnkk63EuJ1kk3JJ2kneSUARF2sKw59RNHBCLvleGN4E7SeAFyeAKpS4MwmTI5OWtlaHcp8lFcXs1pPKu187gB5B51bvckf2GftH+F8cHw1lNBHBELMiY1rewbTxO3tXcUIfHuSP7DP2j/CdyR/YZ+0f4X2RAdKqwmCQFskMLwdodGwj1hVtl1mhgkjdLhreRmaCeSB+Tk4AHxZ5rauG8WsiAxl6ulFIM4ULWYnWNYAGidxsOdwDneslR9Upw7Zq1Fa9ydr+XpYJvvIo3npc0ErIS1dm/jLcMogdopofcChCqM5dLyeIzW2P0HjtYNL/cCouVMc68odiDgLd7HG09Ni7X2OCh66K3eaUc+hzVzhVpY9S+sOysomxRg1MAIYwEaQ1ENF12PhhQ/ioP3hZ9RYj2fD1Zlrac1+1GgvhhQ/ioP3hehhuKw1AJp5GShpsS03seZZtVs5l/EVHWN91eFxZxpQckzItr2VWp4WixV1MSxOGBodPIyJpNgXGwJte3qXbUAzy/NYuuHuPWJRgpzUXzM2tUdOm5LkSP4YUP4qD94T4YUP4qD94WfUWy3dD1Zq95z/AIo0F8L6H8VB+8LPpRFkULdUc4fmYtzcuvjKxgu7NdiwmomsJGnAdA/p2xm3Rq8kqYKhMhcpe4ZnPeHOjewhzW2vcXMZ18dXQ4rjKXLKprCQ53JxbomEgW/Mdr+3VwCwqllKVV48jPp38I0VnjLyLexHLKihNpKhlxuZeQ/7AbLz485FATYyPbxMUlvUCqPRey2fTxxbPB7SqZ4JGk8OxOGdulBIyUb9Eg26RtHau2s2YVictPI2WBxY9vmI3hw3jgtBZP4q2qp452ag8axzOBIcOwgrCubV0eK4oz7W7Vbg1hnaraRksbo5Wh7HixB3hZ8ymwZ1JUyQuuQ03a4/WYdbT/Y8QVopVhnoofm8w53xu9Tmex3nX3Y1XGp4eTPjaFJSp+LmisERFuTRF25p/o9vWS+1TFQ7NP8AR7esl9qmK5641ZdTprbSj0CIi8T2MZIiKlPtQeNj6yP3gtjrHFB42PrI/eC2OoQIiIAiIgC6WM4ZHUwSQTC7JWFp7dhHEGxHELuogMdYjQvglkhlFnxPcx3S02uOB2jgV11Z2frAeSq46pg72pbZx3crGAOwllv2HiqxVKLnaCQRrBGogjYQdxBWtcj8aFZRwVA2yMGlwe3vZB2OBWSldX9PmN3bUUbz4JE0fQ7VKB0ENPllAXGiIoQIi62JVrIIpJpTosjY57jzBouUBSmf7KHTmioo3aohykoH23AcmD0MJNvzg8yqZdvGMSfUzy1EvhyvLzwvsaOAFh2LqKlCtzMFk5pyyV0jdUfycJI+u4HlXDoaQ2/5nBVNTwPkc1kbS97yGtaNpcTZo861pkpgbKKkhpmaxG3WftPOt7u1xJQHrIiKECLr4hWshifLKdFkbXPceYNFyq5GfCg+5rvRw/8A6oCzl52UONRUdPJUTmzIxfi4/Va3nJOoKua/PlShvyFNVPdu5Tk4233XIc4+pVTlfllU4i8OqHBrG+BEy4Y3jba535j2WQHjYhWPmlkmk8OR7nu5ruNyBwF7di+CLhUp2cNw99RLHBELvlcGN6XbzwAuTwBWv6eFsUbWDU2NoaL7mtFtfYFVOZjIJ8B7urGaMhbaGNws6NpBDnuB8FzgbAbQCeew93OllOIojSxO+VlHfkHwGc3S7Z0X4L7pU3Ukoo8q1VU4OTKyykxLumqmmGx7yRf7IsGf7QF5qIuiiklhHMSk5NthERUgVs5l/EVHWN91VMrZzL+IqOsb7qxL7RZm7P1kWKoBnl+axdcPcep+oBnl+axdcPcetXa60TbXejIqBERb85wIiIAiIgCIiAK5c0DyaJwOwSvt2hpPrVNK+832GGnoYmvFnOvI4cxebgdjdEdiwdoNKnj6mw2bFuq39CRqA54yO5I77eWFv2OU+VWZ56+7oIQfBD5HDpsGex3nWvtFmtE2V5LFGRWiIi3xzpduaf6Pb1kvtUxUOzT/AEe3rJfapiueuNWXU6a20o9AiIvE9jGSIipT7UHjY+sj94LY6xxQeNj6yP3gtjqECIiAIiIAiIgInnRwA1mHTMYLyMAlj/UzWR5TdJvlLLoN1s5ZVziYD3FiE8LW6MZIki5uTfrAHBrtJtvyoCOL3sg8b7jr6ecmzA/Rk5uTeNF1+AuHeSF4K4IVKbORRTNfjvdeHQSON5GAxP8A1RnRv2tAd5SlahAqqz+ZQcnTR0bD31QdJ9t0cZabH9T7djXK1CVlTL/H+7q+acEmO+hFzCNmppH6jd3lICPIiWO4EncBrJO4AbyqUszMVk5y9W6qeO8pR3txqMrwQOnRbc8C5pWgVHM3+TooaGKA+HYvkPPI83d2C+iODQpGoQIiICps/mUXJwR0TD30505Lbo2EFoP6n+phVFq2csc3OKVtZNUFtPZ7rMBnPextFmC2jq1C5A3k868X4nMT+zTemP8ABAQBFPzmdxP7NN6f/wAVF8fyXq6M/wCrgkjG59tJh6Htu2/Am6pTzqKJjngSyciw7X6DpLeQ3WVeGbLJzBg4PgqI62pGsCUta5nFkBAI27TcjVrColctcQQQSCNYIJBB5wRsQGvccfOIXmkbG6a3eh5sOPSbbAbBZ5xLleVf3Rp8rpHT076WlxupLmyzqPa9lLiT9NjrNjnce+addhM4nvgdQDtoO2+0WLl1kg2sj04w1tQwd67Zpj7Dzv4Hd51mWdxGk8SXnzMC9tpVY5i+K5FGIv1IwtJa4FpBIIIsQRtBG4r8rdGhCIiAK2cy/iKjrG+6qmVs5l/EVHWN91Yl9oszdn6yLFUAzy/NYuuHuPU/UAzy/NYuuHuPWrtdaJtrvRkVAiIt+c4EREAREQBEXqZOYFLWTCKIcXPI71jec/2G9SUlFZfkfUYuTwvM9fN5kyauoDpBeCIgvvscfqs4854dIV5ro4LhUdLC2GEWa3zuJ2ucd5K7y0NzXdWeeXI6G1oKjDHPmfOonaxrnvIa1oJJOwAbSs75SYsaqpknNwHnvQdzQLMHmHnJU4zqZVhxNHAbgH5Zw3kWIYDw2njYbiq1WwsaHhj435v+jXbQuPHLwR8l/YREWea0u3NP9Ht6yX2qYqHZp/o9vWS+1TFc9casup01tpR6BEReJ7GMkRFSn2oPGx9ZH7wWx1jig8bH1kfvBbHUIEREAREQBfmR4aCXEAAEknYANpK/SrXPXlaKal7lidaepFjY62RX78nm0vBHSTuQHYzU5a93uq2POtkzpIr74JHHQHYRrG7SC8nP/gWnTxVjdsDtB/FkpaGk9D7fvKq3N3j3cWIQTOdoxk8nLzcm/USeDTou8ladxnDWVMEsEouyVjmHtG3pG3sQGP0X2raN8Mj4pRaSNzmOH5mmxtw3jgV8VSlrf0/43ydTNSOOqdokYPzxg6duJYQf/jV7rIOAYq6kqYalmswvD7c7dj29rSR2rXUEzXta9hu1wDgRvBFwfMoQhud7KHuTDpNA2ln+SZzjS8Y4dDNLtsszgKwM9eP904gYmm8dKDGOL3aJlPnDW+QVAFShTzMzk73VXiR4vFS2kdcbXm4hb+4F3kKBErTmajJvuLD4w8Wmm+Vk5wXeA0/pbYdN0BMkRFCBERAEREAXyqqZkjHMla2RjhZzXAOaRzEHUV9UQGas6+RYw6oa6C/c8+kWA3PJubbTjJ5tdxfdfmUHWhc/cbThoJ8Js8Wj26QPqJWelSnBC0nmcyjNXQNbK7Slp3ck8naQNcTjznRsL7y0rNqtb+nmqtVVUe58Mbu2NxA9UhQHsZ3MEEc7Khgs2a4fbYJGga/Kb7pUAV4Z06cOw6R2+N0Th2vDT6nFUet3ZTcqSzy4HP39NQrcOfEIiLLMIK2cy/iKjrG+6qmVs5l/EVHWN91Yl9oszdn6yLFUAzy/NYuuHuPU/UAzy/NYuuHuPWrtdaJtrvRkVAiIt+c4EREARF6uTeT8tZKI4RYC2m8jvWDnPHVqG/zlSUlFZfkfUYuTwvM/GT+CS1coihGva5x8FjftOP8Ay6vfJzAYqOERQji5x8J7uc/2G5c5PYFFRxCOEfqcbaTzzuP9ty9RaS5unVeF+k31raqisv8AUFBc4eWopmmCncDO4d84f9oH/wC5GwbtvNdl9lyKYGCmIdORrdqIi6ed9tg3bTzGnJHlxJcS4kkkk3JJ2kk7Sva0tPF+efkeN5eeH8kPM4J50RFtjShERAXbmn+j29ZL7VMVDs0/0e3rJfapiueuNWXU6a20o9AiIvE9jGSIipT7UHjY+sj94LY6xrTyaL2u26Lmu8xB/srt+PaH8HUekjQhbqKovj2h/B1HpI1x8e0P4Of0kagLeRUpWZ9nW+Romg88kxPqaz+6huPZzcRqgWmbkGH6sA5PVxfcv9YQFy5eZyKega6NhbPU21RNOph55XDwRw2n1rOmK4lLUzPnqHmSSQ3c4+YADcANQC6i5VKcELUGavKDuzDonvN5Y7xSfqZqa4/qbou7VmBW5/T0ZxNU2Y40zmt0nk2aJWk6Ibzktcb22WbfcgPNz74DyNa2paLNqm99zCSMNa7ou3RPY486rVadzr4D3Xh0rWC8kVpo+lmtwHSzSHaFmEFAcq9MhMuGw4FJJI7Sko7xAHa4uP8Aphx8Jrb/AJDzFUWvoyocGOYHEMeWFzb6nFmloEjfbSdbpQH4e8uJc4lznElxO0uJu4niTrXCLhAS3Nfk53biEbHN0oovlZb7NFvgN46T7C3NpLUKrzMnk53NQ8s9tpaoh5vtEYuIR5iXeWvdyjy8oqKUQ1UpbIWh2i1j32BJAvog22FQhJkUE+NzC/vn+hl/inxuYX98/wBDL/FATtFBPjcwv75/oZf4p8bmF/fP9DL/ABQE7RQT43ML++f6GX+KfG5hf3z/AEMv8UBO0UBlzwYWBqlldwEEn9woflPntc9pZh8Jjvq5WbRLhxbGLjtJ7EAz/wCULXvhoo3AmMmWW25xFomnjYucRxaqgX7nmc9znyOc9ziS5zjcknaSTtX4VKFZeYGInEJXDY2ndfynst7Cq0V75gcAMVNLVvFjUlrWX+7jLu+8pxPY0ICW5zXgYbPffyQHTyrP+diopWrnkxS0cVO063kyO4NbqZ5yT+1VUt1YRapZ9WaDaMk62FyQREWYYIVs5l/EVHWN91VMrZzL+IqOsb7qxL7RZm7P1kWKoBnl+axdcPcep+oBnl+axdcPcetXa60TbXejIqBERb85wIi7GG04kmijdcB8kbSRts5wBt50bwslSy8Hq5J5Ly10mizvY2205CNTeA53HmV5YLhEVLEIoG6LRtO9x3ucd5X1w3D44I2xQtDGN2Aesk7yeddpaG4uZVX9Doba1jRX1CgWXWVkzNKChimLtj5hG8hvCM2sT+bdu17J6i8qc1GWWsntUg5xwngza7C6gm5hqCTrJMchJO++pcf9Kn+4n9E//C0mizt4v+Jgbsj/ACM2f9Kn+4n9E/8AwuH4ZMASYZgBrJMbwAOJstKLy8qPmdR1MnulWO0G2l4T5ls2KTfiM6ouFytoagu3NP8AR7esl9qmKh2af6Pb1kvtUxXPXGrLqdNbaUegREXiexjJERUoREQBERAERSHAMjqirNoXQN/W549jCgI8uCVcWE5jHEg1VWA37MMes+W82H7SrGyZyCoaEh1PCDJ95ITI/sLvB8myAp/IbNPUVRbLWB9NBqOiRaWQcG/9scXC/MN6vvC8Nip4mw07GxxsFmtbsHP0knXc7V20UIFlLL7Au4q+eBoswO04+rfraBwBu3yFq1VB/UJg4MVPVCwcxxid+Zr9bfMWn95QFIoiKlC93IfJ811bDT2Og4l0hG6Jut/RfU3pcF4SvbMBgjWU0tWdb5nmMflZGTcdJcSexqAsyvrI6eF8shDI4mFx5g1o3D+yyZj2Lvq6iWpl1PldpEXvoiwDG336LQB2K4f6gcdcyKGjZqE95JDztjc3Qb+4h3kDn1UeoQIiKlCIiAIiIAiL600Be4Nba559iA+S4ViYBmiqqgBxnpomnXq5SQ2vzaLR61Y2TOaCipi18+lWSN13k72MHhEDY+UXICr83ObqXEHtlmDo6QG5dsMtvqx8NWt27dc7NC11XDSQF77RxRNAAA2AamtaOfYAF+MdxZlJAZXtcWsAGiwDsAuQAFSGVeVM1c8GTvI2+BGDcN5yT9Y8fYsm3tpVXnkYl1dRorHM6WPYs+qnfPJqLzqF7hrRqa0dA/uV56It4kksI56UnJ5fmERFSBWJmwyjpqWKZtTKIy57SBovNxo2+qCq7RedWkqkfCz1o1XSl4ol8fD7D/xA9HL/AAUPzm5S0tVTxsp5RI5socRovGrRcL980byFW6LHp2UISUk3w/3oZNS/qVIuLS4/71CIizDBC7eETBk8L3mzWyxuJ5gHgk6uAXURRrKwVPDyXx8PsP8AxA9HL/BPh9h/4gejl/gqHRYO76fq+3sbDeVX0Xf3L4+H2H/iB6OX+CfD7D/xA9HL/BUOibvp+r7ew3lV9F39y+Ph9h/4gejl/gnw+w/8QPRy/wAFQ6Ju+n6vt7DeVX0Xf3L4+H2H/iB6OX+C6OPZbUMlNMxk4LnRva0aEouS02GtqpVFVYU085f+/wCEe0qrWMLv7hERZxry7c0/0e3rJfapiodmn+j29ZL7VMVz1xqy6nTW2lHoERF4ns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data:image/jpeg;base64,/9j/4AAQSkZJRgABAQAAAQABAAD/2wCEAAkGBhQPDxQUEBQUFBUVFRgUFBQYFhcUFxwVFxQYFxQUFBUXHiYeGB0mGRQYKy8gIycqLC0sFh8xNTAqNSYrLCkBCQoKDgwOGg8PGSkeHiUpLTMvLSk1KSoqLiw1NTUpKSkpKS8pKSksLCkpLDU0NSwpKSwpLC4pKSwpMywpKSwsLP/AABEIAFgBNAMBIgACEQEDEQH/xAAcAAEBAAIDAQEAAAAAAAAAAAAABwYIAwQFAgH/xABKEAABAwIABwkLCQcFAQAAAAABAAIDBBEFBgcSITFxE0FRVGGBkZPRFBUXIjRTc4KSs9IWIzI1QqGxssMzUmRydKPCCBhiosHj/8QAGgEBAAMBAQEAAAAAAAAAAAAAAAEEBQMGAv/EAC8RAAIBAwEFBgUFAAAAAAAAAAABAgMEERIFEyExUhQVMzRRgTJBYoKxQmFx4fD/2gAMAwEAAhEDEQA/ALiixXKdhOWmwXNLA90cjSyz22uLyNB18hUK8I2EuOTdLfhQGz90utYPCNhLjk3/AF+FPCNhLjk3S34UJwbP3RaweEbCXHJv+vwr6ZlJwkCD3ZKbbxzSOcZqDBs6iguBcudZEQKlkdQ3fNtyfzFvi9LedVTFPKFS4TFoXlstrmF/iv5S3eeOUE8yEGTIiIAiIgCIpjllx3loxDBSyGOV5Mj3NtcRjQ1un951/Y5UBTkWr3hCwjxyf2h2J4QsI8cn9odiE4NoUWr3hCwjxyf2h2J4QsI8cn9odiDBtCi1e8IeEeOT+0OxZnillvlY8MwgBJGTbdmtzXt5XNGh42AHbqQYLcvwFYfjtW7pFHubs6KSColjzdLZZmRNfTRkD6bTd7sz7W5gadS6OJ7Xw1EcdsxzjUNmgDWsDY4y3cZXMjAjzrmwewAOD98tuBBn6Io9hbCcwqZgJZQBLIABI8CwkdYAX0K1bWzrtpPGCvXrqkk2slhRRPvvN56XrX/Enfebz0vWv+JXe65dRW7euktiKJ995vPS9a/4k77zeel61/xJ3XLqHb10lsRRPvvN56XrX/EgwtN56brX9qd1y6h29dJbEUT76zeem6x/avuHCFQ9waySdxOoB8hJ2AFO65dQ7euktKKYU+L+EXi95m/zTOb92ddfcuLWEmi+dIeRs7ifvcFx7HDON7H/AHude0z6GUxFGamrqYnZskk7HcDnyA/eVw99ZvPTdY/tXVbMb4qSOXbkv0lsRRPvrN56brH9qoOTqpdJTyF7nPO62Bc4uNtzZouSuNexdGGtyydaN0qktODK0RFnlwwzK/8AU0+2P3jVrgtj8r/1NPtj941a4ISj3cT8UJcKTPihcxjmM3Ql97WzmtsLA6buCy7wC1nnqfpf8KZBfrCf+mPvo1d0BCPALWeep+l/wroYTyLYQhBLGxzgDVG+zuZrwL9K2GRBk1BqaZ0T3Mka5j2mzmuBa4HgIOkL8gndG5r2OLXNILXAkEEaiCNRWw2VLEZlfSuljaBUxNLmOA0va0XMTra9GrgO0rXZCTYnJbj73zgLJiO6IQM+2jPYdAkA4b6COHaFnK1jycYf7hwnBITZjnblJwZkmi52OzTzLZxD5CIiA+JZQxpc4gNaCSToAAFyTzLVjG/D5r66ac6nutGOCNuiMeyL7SVa8s2MncuDjEw2kqTuY4dzFjKeggeutfEJQAVXosgcj4mOkqQx7mguZuWdmuIuW3ztNlj+SPFju3CLXuF4qe0r+Avv8032hf1Cti0DI3/t+dxwdSfjX47/AE/OtorG33vmTb86sqIRk1ZxrxNqMFyhlQ0WdcskabscBrsdYIuLg6dK8NX3LoWd7G51s/d2bnw3s7Ot6mcoEh9FxyL1jazB0tLUNEjYZBZrtPiSAuZr1We19iNVlRMG4GhpgRCwMzvpHSXG2rOcbk25SpP/AKfWHPrDvZsI57ykfdfpVlQ+Qorhjymf00nvHK1KK4Y8pn9NJ7xy19l/FIzr/lEouJ2D4n0MRdHG42NyWNJ+kdZIXtd6ofNRew3sUjpsO1ETA2OaRrRqaDYDYuT5TVXGJfaXSpYVZTclLm/3PiF3CMUnErHemHzUfsN7E71Q+ai9hvYvPxNqny0THSOL3Euu46TocbLoZQMISQQxGJ7mEyWJabXGY42WdGnN1d1njnBdc4qnvMHv96ofNRew3sWMZQaKNlI0sYxp3Vou1oBtmu3wFh3ymquMS+0uCrwzNM3Nlle9t72cbi/D960qNjUhNScs4/ko1LqEouKidRlri97XF7a7b9uWysmBcFwwRN7naAHAHP1ucCLgl2sqNL2DjVP3MyBrs1rQRcXDiL6AXbwA4FZvLedZJRePU421aNJtyRUqnDEMRtJLGw8Be0HouuWlrWSi8b2vHC1wd+CiF12sG4SfTStkjJBB0jeI32u4QVUlstaeEuJYV/x4rgV7C2B46qMslbf9132mnhad5SLCuDXU0z4n62nXwjWHDaFZ6acSMa8anNDhsIuPxWAZTKcCaJ++5hafVcLfn+5cdnVZRqbt8n+TpeU04a1zMMVHyZ+TS+m/TYpwqPkz8ml9N+mxX9oeC/YqWfioy9ERecNowzLB9TT7Y/eNWuC2PywfU0+2P3jVrghKKXkF+sJ/6Y++jV3UIyC/WE/9MffRq7oGEREIC1nymYudwYSlY0Wjk+ei4M15N2jY7OHQtmFOct2LvdFCKho8emdc8sT7B45jmnmPChKIGtn8nuH+7sGwSk3eG7nJ6RniuJ22B51rAqrkHxgzJ5qRx0SjdY/52CzwNrLewgZbURYzlFxj734OlkabSOG5RcO6P0AjYLn1UIIllTxk7uwlJmm8cPzMfB4pOe4bX35gFiCLLMmOLPd+EY2uF4ovnpeAhpGa07XW5rofRZsluLHcGDmB4tLN89LosQXDxGHY22jhuswREPk8rGDGinwexr6qTc2vdmt8VziTYnU0E6hrWN1mWbBrGEtlfId5rYpATzvDR96mOVvDr63CDmMDzFT3iZYOILr/ADrxvfSFvUCwh1O4C5a4DhLSB02QnBkePePcmFpmuc3c4o7iKK97X1ucd9xsNlrbcdpaV8r2sjaXveQ1rWi5JO8AuJU3J1lCoKGzJKTcXHQ6paTM48r7jOA16G6ORCSlZN8UDgyhDH23aQ7pMRpAcQAGA74aABtud9ZWuGjrGTRtkic17HC7XNIII4QQuZD5CiuGPKZ/TSe8crUorhjymf00nvHLX2X8UjOv+UTpoiLbMoq2InkEe135yvNymfsIvS/4OXpYieQR7XfnK83KZ+wi9L/g5eep+c+5mzPy3sidoiL0JjBERAFyQQGR7WNF3OIaByk2C41nmIOLJFqmUW0fNNPAdbz/AOdK416yowcmdqNJ1JaUZpSU+5xsYNTWtaPVAH/in2UmrDqiNg+wy52vOroaOlZ7hLCDKeJ0khs1ovyk7zRykqN4QrnTyvkf9J7r7OADYPwWRs6m5VHUfy/Jo3s1GGhfM66o+TPyaX036bFOFR8mfk0vpv02K9tDwX7FSz8VGXoiLzhtGGZX/qafbH7xq1wWx+V/6mn2x+8atcEJRS8gv1hP/TH30au6hGQX6wn/AKY++jV3QMIiIQFi+LGMsWF4qths5rJZIC396E3DHbHNztPIvCyqZRGUkD6aneHVEgLXZpvuTTocXEankahrGvRovOsj2MHcmEmscbR1A3F3Bn64j7Wj10JMXxgwO6iqpqd+uJ5bfhb9h3O0g86YvYYdRVcM7dcTw4jhbqe3naSOdUrLxi5myRVjBoeNxl/mbcxuO1ucPVHCpKhJt9T1DZGNewgtcA5pGotIuCOYqEZbsZO6K1tOw3ZTDxuDdXgF3Q3NHJd3Cssye48tjwDJJKbuogWWJ0uFrwDnuG+qeBRGqqnTSPkkOc97i9x4XOJLj0lCEcS2HyP4sdx4PEjxaSptK7hDLfNN9k32vKjOIOLffHCEUJF4wd0m9G3S4clzZvrLaBrQBYaANQQM/UREIPnMHAF+OiBFiARwEL7RATnKJksgqYJJqWNsU7Gl9mDNbJYXLXNGgO0aHDf133oGtsMY8LNpKSaZ5Fo43O075tZred1hzrU9CUUvIpjY+Gr7ke68U1ywE6GygX8X+YA3HCBy3u61eye/W1Hbz7fwN1tCgYUVwx5TP6aT3jlalFcMeUz+mk945a+y/ikZt/8ADE6aIi2zKKtiJ5BHtd+crzcpn7CL0v8Ag5eliJ5BHtd+crzcpn7CL0v+Dl56n5z7mbM/LeyJ2iIvQmMERZnifiZutpqgeJrZGftf8nf8eTf2a+VatGlHVI606cqktMT4xOxO3a01QPm9bGH7fKf+P47NdCmmbGwueQ1rRck6AAF+TztiYXO0NaLnRfRyAfgppjTh+asdmtjkbCDobmOu4/vP0dA3lhpVL2pl8F+P7NVuFtDC4s6+NmMxrJLNuImHxBquf33Dh4BvDnXgrm7jk82/2Hdi+ZKdzRdzXDlLSPxC3acYU4qMeRkzlKb1SONUfJn5NL6b9NinCo+TPyaX036bFU2h4L9ixZ+KjL0RF5w2jDMsH1NPtj941a4LZPKvTPlwRO2NjnuJjs1jS9x+cbezWgkrX35OVXFanqJvhQlHq4g4596ah8u5brnx7nm5+Zbx2uvfNN/o/es8/wBwQ4kev/8Ampd8nKritT1E3wp8nKritT1E3woSU2b/AFBG3iUYB3i6a46AwLFMPZXK+rBaJBAw/ZhBadhkJLughY78nKritT1E3wrsUeJddMbR0lQd7TG5n3vAQHjk31rtYJopZ52MpmudKXDMDdecDcOvvW13OgWVAwBkMqpSDVvZTt32giSTmA8UbSTsVbxXxNpsGszaZlnEWfI7xpHfzO4OQWCEZOHGbADsIYLfBMG7s6IHRpaJ2gOGaTvZ4tfgK1gewtJBFiDYg6wRrBW4K1/yl4hVDMJSvpYJJI5vnQY2FwDnX3RpsNBzgT6yBGBx1b2xvjDiGPLS9u8SwksJ2Em21cK9n5GV3FKjqn9i9HF7J3V1NVFFLTzRRucN0kcxzQGDS7Sd+wsOUhCSn5HMX20WD31c1mumGeSfswMBLdl/Gd0cC4Dl8pb6KeoPV/EvUyrPmZg4U1FDI8y2jIjYXBkLALjRqv4oHJfgUS+RldxSo6p/YhBWPD7TcXqOmP4k8PtNxeo6Y/iUn+RldxSo6p/YnyMruKVHVP7EBWPD7TcXqOmP4l8y5fqexzaacneBdGBzkE26FKfkZXcUqOqf2J8jK7ilR1T+xAepjvlInwrZjgIoWm4iaSbnedI77RG9oA5FiS92HESvf9GjqOdhb+ayyrAGQ+rmcDVOZTs39IkktyNHijaTzFCTrZF8Bunwm2W3iU7S8nez3AtYAeHST6pWwi8vFzFuHB8Ahpm5rRpJOlznb7nnfOheoh8hRXDHlM/ppPeOVqUewtgyY1MxEUpBlkIIjeRYyOsQbLW2Y0pSyZ98m0jykXa71TeZm6p/YneqbzM3Vv7Fta4+pl6X6FMxE8gj2u/OV5uUz9hF6X/Byw6GOrYM1gqmgbzRM0dAC+Z6eqkAEjal4GkBzZXaeEXCzY2uK+91Lm2XpXGaW70vkeci7XeqbzM3VP7E71TeZm6t/YtLXH1KOl+h2sV4Q+tga8BwL9IOkGzSRcbQFYlFosHVDHBzYp2kaiI5ARsIFwuzn1v8X/eWfd22/kmpJcC5b191FpxyWBFH8+t/i/76Z1b/ABf95VO7vrRZ7b9LLAsUykeSN9K38rlhWdW/xf8AfXHPDVyCz21Lxrs5srhfhsQutGx3c1PWuBzqXWuDjpfE81UfJn5NL6b9NiwLvVN5mbqn9ioOTqmfHTyB7XMO63s5pabbmzTYhWNoSTovD9DjZpqqjK0RF502Q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data:image/jpeg;base64,/9j/4AAQSkZJRgABAQAAAQABAAD/2wCEAAkGBhQPDxQUEBQUFBUVFRgUFBQYFhcUFxwVFxQYFxQUFBUXHiYeGB0mGRQYKy8gIycqLC0sFh8xNTAqNSYrLCkBCQoKDgwOGg8PGSkeHiUpLTMvLSk1KSoqLiw1NTUpKSkpKS8pKSksLCkpLDU0NSwpKSwpLC4pKSwpMywpKSwsLP/AABEIAFgBNAMBIgACEQEDEQH/xAAcAAEBAAIDAQEAAAAAAAAAAAAABwYIAwQFAgH/xABKEAABAwIABwkLCQcFAQAAAAABAAIDBBEFBgcSITFxE0FRVGGBkZPRFBUXIjRTc4KSs9IWIzI1QqGxssMzUmRydKPCCBhiosHj/8QAGgEBAAMBAQEAAAAAAAAAAAAAAAEEBQMGAv/EAC8RAAIBAwEFBgUFAAAAAAAAAAABAgMEERIFEyExUhQVMzRRgTJBYoKxQmFx4fD/2gAMAwEAAhEDEQA/ALiixXKdhOWmwXNLA90cjSyz22uLyNB18hUK8I2EuOTdLfhQGz90utYPCNhLjk3/AF+FPCNhLjk3S34UJwbP3RaweEbCXHJv+vwr6ZlJwkCD3ZKbbxzSOcZqDBs6iguBcudZEQKlkdQ3fNtyfzFvi9LedVTFPKFS4TFoXlstrmF/iv5S3eeOUE8yEGTIiIAiIgCIpjllx3loxDBSyGOV5Mj3NtcRjQ1un951/Y5UBTkWr3hCwjxyf2h2J4QsI8cn9odiE4NoUWr3hCwjxyf2h2J4QsI8cn9odiDBtCi1e8IeEeOT+0OxZnillvlY8MwgBJGTbdmtzXt5XNGh42AHbqQYLcvwFYfjtW7pFHubs6KSColjzdLZZmRNfTRkD6bTd7sz7W5gadS6OJ7Xw1EcdsxzjUNmgDWsDY4y3cZXMjAjzrmwewAOD98tuBBn6Io9hbCcwqZgJZQBLIABI8CwkdYAX0K1bWzrtpPGCvXrqkk2slhRRPvvN56XrX/Enfebz0vWv+JXe65dRW7euktiKJ995vPS9a/4k77zeel61/xJ3XLqHb10lsRRPvvN56XrX/EgwtN56brX9qd1y6h29dJbEUT76zeem6x/avuHCFQ9waySdxOoB8hJ2AFO65dQ7euktKKYU+L+EXi95m/zTOb92ddfcuLWEmi+dIeRs7ifvcFx7HDON7H/AHude0z6GUxFGamrqYnZskk7HcDnyA/eVw99ZvPTdY/tXVbMb4qSOXbkv0lsRRPvrN56brH9qoOTqpdJTyF7nPO62Bc4uNtzZouSuNexdGGtyydaN0qktODK0RFnlwwzK/8AU0+2P3jVrgtj8r/1NPtj941a4ISj3cT8UJcKTPihcxjmM3Ql97WzmtsLA6buCy7wC1nnqfpf8KZBfrCf+mPvo1d0BCPALWeep+l/wroYTyLYQhBLGxzgDVG+zuZrwL9K2GRBk1BqaZ0T3Mka5j2mzmuBa4HgIOkL8gndG5r2OLXNILXAkEEaiCNRWw2VLEZlfSuljaBUxNLmOA0va0XMTra9GrgO0rXZCTYnJbj73zgLJiO6IQM+2jPYdAkA4b6COHaFnK1jycYf7hwnBITZjnblJwZkmi52OzTzLZxD5CIiA+JZQxpc4gNaCSToAAFyTzLVjG/D5r66ac6nutGOCNuiMeyL7SVa8s2MncuDjEw2kqTuY4dzFjKeggeutfEJQAVXosgcj4mOkqQx7mguZuWdmuIuW3ztNlj+SPFju3CLXuF4qe0r+Avv8032hf1Cti0DI3/t+dxwdSfjX47/AE/OtorG33vmTb86sqIRk1ZxrxNqMFyhlQ0WdcskabscBrsdYIuLg6dK8NX3LoWd7G51s/d2bnw3s7Ot6mcoEh9FxyL1jazB0tLUNEjYZBZrtPiSAuZr1We19iNVlRMG4GhpgRCwMzvpHSXG2rOcbk25SpP/AKfWHPrDvZsI57ykfdfpVlQ+Qorhjymf00nvHK1KK4Y8pn9NJ7xy19l/FIzr/lEouJ2D4n0MRdHG42NyWNJ+kdZIXtd6ofNRew3sUjpsO1ETA2OaRrRqaDYDYuT5TVXGJfaXSpYVZTclLm/3PiF3CMUnErHemHzUfsN7E71Q+ai9hvYvPxNqny0THSOL3Euu46TocbLoZQMISQQxGJ7mEyWJabXGY42WdGnN1d1njnBdc4qnvMHv96ofNRew3sWMZQaKNlI0sYxp3Vou1oBtmu3wFh3ymquMS+0uCrwzNM3Nlle9t72cbi/D960qNjUhNScs4/ko1LqEouKidRlri97XF7a7b9uWysmBcFwwRN7naAHAHP1ucCLgl2sqNL2DjVP3MyBrs1rQRcXDiL6AXbwA4FZvLedZJRePU421aNJtyRUqnDEMRtJLGw8Be0HouuWlrWSi8b2vHC1wd+CiF12sG4SfTStkjJBB0jeI32u4QVUlstaeEuJYV/x4rgV7C2B46qMslbf9132mnhad5SLCuDXU0z4n62nXwjWHDaFZ6acSMa8anNDhsIuPxWAZTKcCaJ++5hafVcLfn+5cdnVZRqbt8n+TpeU04a1zMMVHyZ+TS+m/TYpwqPkz8ml9N+mxX9oeC/YqWfioy9ERecNowzLB9TT7Y/eNWuC2PywfU0+2P3jVrghKKXkF+sJ/6Y++jV3UIyC/WE/9MffRq7oGEREIC1nymYudwYSlY0Wjk+ei4M15N2jY7OHQtmFOct2LvdFCKho8emdc8sT7B45jmnmPChKIGtn8nuH+7sGwSk3eG7nJ6RniuJ22B51rAqrkHxgzJ5qRx0SjdY/52CzwNrLewgZbURYzlFxj734OlkabSOG5RcO6P0AjYLn1UIIllTxk7uwlJmm8cPzMfB4pOe4bX35gFiCLLMmOLPd+EY2uF4ovnpeAhpGa07XW5rofRZsluLHcGDmB4tLN89LosQXDxGHY22jhuswREPk8rGDGinwexr6qTc2vdmt8VziTYnU0E6hrWN1mWbBrGEtlfId5rYpATzvDR96mOVvDr63CDmMDzFT3iZYOILr/ADrxvfSFvUCwh1O4C5a4DhLSB02QnBkePePcmFpmuc3c4o7iKK97X1ucd9xsNlrbcdpaV8r2sjaXveQ1rWi5JO8AuJU3J1lCoKGzJKTcXHQ6paTM48r7jOA16G6ORCSlZN8UDgyhDH23aQ7pMRpAcQAGA74aABtud9ZWuGjrGTRtkic17HC7XNIII4QQuZD5CiuGPKZ/TSe8crUorhjymf00nvHLX2X8UjOv+UTpoiLbMoq2InkEe135yvNymfsIvS/4OXpYieQR7XfnK83KZ+wi9L/g5eep+c+5mzPy3sidoiL0JjBERAFyQQGR7WNF3OIaByk2C41nmIOLJFqmUW0fNNPAdbz/AOdK416yowcmdqNJ1JaUZpSU+5xsYNTWtaPVAH/in2UmrDqiNg+wy52vOroaOlZ7hLCDKeJ0khs1ovyk7zRykqN4QrnTyvkf9J7r7OADYPwWRs6m5VHUfy/Jo3s1GGhfM66o+TPyaX036bFOFR8mfk0vpv02K9tDwX7FSz8VGXoiLzhtGGZX/qafbH7xq1wWx+V/6mn2x+8atcEJRS8gv1hP/TH30au6hGQX6wn/AKY++jV3QMIiIQFi+LGMsWF4qths5rJZIC396E3DHbHNztPIvCyqZRGUkD6aneHVEgLXZpvuTTocXEankahrGvRovOsj2MHcmEmscbR1A3F3Bn64j7Wj10JMXxgwO6iqpqd+uJ5bfhb9h3O0g86YvYYdRVcM7dcTw4jhbqe3naSOdUrLxi5myRVjBoeNxl/mbcxuO1ucPVHCpKhJt9T1DZGNewgtcA5pGotIuCOYqEZbsZO6K1tOw3ZTDxuDdXgF3Q3NHJd3Cssye48tjwDJJKbuogWWJ0uFrwDnuG+qeBRGqqnTSPkkOc97i9x4XOJLj0lCEcS2HyP4sdx4PEjxaSptK7hDLfNN9k32vKjOIOLffHCEUJF4wd0m9G3S4clzZvrLaBrQBYaANQQM/UREIPnMHAF+OiBFiARwEL7RATnKJksgqYJJqWNsU7Gl9mDNbJYXLXNGgO0aHDf133oGtsMY8LNpKSaZ5Fo43O075tZred1hzrU9CUUvIpjY+Gr7ke68U1ywE6GygX8X+YA3HCBy3u61eye/W1Hbz7fwN1tCgYUVwx5TP6aT3jlalFcMeUz+mk945a+y/ikZt/8ADE6aIi2zKKtiJ5BHtd+crzcpn7CL0v8Ag5eliJ5BHtd+crzcpn7CL0v+Dl56n5z7mbM/LeyJ2iIvQmMERZnifiZutpqgeJrZGftf8nf8eTf2a+VatGlHVI606cqktMT4xOxO3a01QPm9bGH7fKf+P47NdCmmbGwueQ1rRck6AAF+TztiYXO0NaLnRfRyAfgppjTh+asdmtjkbCDobmOu4/vP0dA3lhpVL2pl8F+P7NVuFtDC4s6+NmMxrJLNuImHxBquf33Dh4BvDnXgrm7jk82/2Hdi+ZKdzRdzXDlLSPxC3acYU4qMeRkzlKb1SONUfJn5NL6b9NinCo+TPyaX036bFU2h4L9ixZ+KjL0RF5w2jDMsH1NPtj941a4LZPKvTPlwRO2NjnuJjs1jS9x+cbezWgkrX35OVXFanqJvhQlHq4g4596ah8u5brnx7nm5+Zbx2uvfNN/o/es8/wBwQ4kev/8Ampd8nKritT1E3wp8nKritT1E3woSU2b/AFBG3iUYB3i6a46AwLFMPZXK+rBaJBAw/ZhBadhkJLughY78nKritT1E3wrsUeJddMbR0lQd7TG5n3vAQHjk31rtYJopZ52MpmudKXDMDdecDcOvvW13OgWVAwBkMqpSDVvZTt32giSTmA8UbSTsVbxXxNpsGszaZlnEWfI7xpHfzO4OQWCEZOHGbADsIYLfBMG7s6IHRpaJ2gOGaTvZ4tfgK1gewtJBFiDYg6wRrBW4K1/yl4hVDMJSvpYJJI5vnQY2FwDnX3RpsNBzgT6yBGBx1b2xvjDiGPLS9u8SwksJ2Em21cK9n5GV3FKjqn9i9HF7J3V1NVFFLTzRRucN0kcxzQGDS7Sd+wsOUhCSn5HMX20WD31c1mumGeSfswMBLdl/Gd0cC4Dl8pb6KeoPV/EvUyrPmZg4U1FDI8y2jIjYXBkLALjRqv4oHJfgUS+RldxSo6p/YhBWPD7TcXqOmP4k8PtNxeo6Y/iUn+RldxSo6p/YnyMruKVHVP7EBWPD7TcXqOmP4l8y5fqexzaacneBdGBzkE26FKfkZXcUqOqf2J8jK7ilR1T+xAepjvlInwrZjgIoWm4iaSbnedI77RG9oA5FiS92HESvf9GjqOdhb+ayyrAGQ+rmcDVOZTs39IkktyNHijaTzFCTrZF8Bunwm2W3iU7S8nez3AtYAeHST6pWwi8vFzFuHB8Ahpm5rRpJOlznb7nnfOheoh8hRXDHlM/ppPeOVqUewtgyY1MxEUpBlkIIjeRYyOsQbLW2Y0pSyZ98m0jykXa71TeZm6p/YneqbzM3Vv7Fta4+pl6X6FMxE8gj2u/OV5uUz9hF6X/Byw6GOrYM1gqmgbzRM0dAC+Z6eqkAEjal4GkBzZXaeEXCzY2uK+91Lm2XpXGaW70vkeci7XeqbzM3VP7E71TeZm6t/YtLXH1KOl+h2sV4Q+tga8BwL9IOkGzSRcbQFYlFosHVDHBzYp2kaiI5ARsIFwuzn1v8X/eWfd22/kmpJcC5b191FpxyWBFH8+t/i/76Z1b/ABf95VO7vrRZ7b9LLAsUykeSN9K38rlhWdW/xf8AfXHPDVyCz21Lxrs5srhfhsQutGx3c1PWuBzqXWuDjpfE81UfJn5NL6b9NiwLvVN5mbqn9ioOTqmfHTyB7XMO63s5pabbmzTYhWNoSTovD9DjZpqqjK0RF502Q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971600" y="1042280"/>
            <a:ext cx="7301431" cy="48723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L="69850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PRUŽANJE ELEKTRONIČKIH KOMUNIKACIJSKIH USLUGA TEMELJNA JE DJELATNOST ODAŠILJAČA I VEZA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vi-VN" sz="1200" b="1" dirty="0">
                <a:latin typeface="Calibri" panose="020F0502020204030204" pitchFamily="34" charset="0"/>
              </a:rPr>
              <a:t>UNUTRAŠNJI USTROJ OIV-A </a:t>
            </a:r>
            <a:r>
              <a:rPr lang="hr-HR" sz="1200" b="1" dirty="0">
                <a:latin typeface="Calibri" panose="020F0502020204030204" pitchFamily="34" charset="0"/>
              </a:rPr>
              <a:t>U POTPUNOSTI </a:t>
            </a:r>
            <a:r>
              <a:rPr lang="vi-VN" sz="1200" b="1" dirty="0">
                <a:latin typeface="Calibri" panose="020F0502020204030204" pitchFamily="34" charset="0"/>
              </a:rPr>
              <a:t>PRILAGOĐEN PRUŽANJU </a:t>
            </a:r>
            <a:r>
              <a:rPr lang="hr-HR" sz="1200" b="1" dirty="0" smtClean="0">
                <a:latin typeface="Calibri" panose="020F0502020204030204" pitchFamily="34" charset="0"/>
              </a:rPr>
              <a:t>ELEKTRONIČKIH </a:t>
            </a:r>
            <a:r>
              <a:rPr lang="vi-VN" sz="1200" b="1" dirty="0" smtClean="0">
                <a:latin typeface="Calibri" panose="020F0502020204030204" pitchFamily="34" charset="0"/>
              </a:rPr>
              <a:t>USLUGA</a:t>
            </a:r>
            <a:endParaRPr lang="hr-HR" sz="1200" b="1" dirty="0" smtClean="0"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BOGATO ISKUSTVO OIV-A U REALIZACIJI ELEKTRONIČKIH KOMUNIKACIJSKIH SUSTAVA BAZIRANIH NA RADIJSKOM ODAŠILJANJU 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OKO TRISTO ISKUSNIH I STRUČNIH DJELATNIKA ODAŠILJAČA I VEZA U STANJU JE ODRADITI NAJZAHTJEVNIJE PROJEKTE IZ PODRUČJA ELEKTRONIČKIH KOMUNIKACIJA UKLJUČUJUĆI PROJEKTIRANJE, INSTALACIJE I ODRŽAVANJE ELEKTRONIČKIH MREŽA I USLUGA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632" y="3429000"/>
            <a:ext cx="66967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850" algn="ctr">
              <a:buClr>
                <a:srgbClr val="00B050"/>
              </a:buClr>
              <a:defRPr/>
            </a:pPr>
            <a:r>
              <a:rPr lang="hr-H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ISKUSTVO ODAŠILJAČA I VEZA GARANCIJA </a:t>
            </a:r>
            <a:r>
              <a:rPr lang="hr-HR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 </a:t>
            </a:r>
            <a:r>
              <a:rPr lang="hr-H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USPJEŠNE PROVEDBE PROJEKTA!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71600" y="4360194"/>
            <a:ext cx="7301431" cy="1554406"/>
            <a:chOff x="971600" y="4360194"/>
            <a:chExt cx="7301431" cy="1554406"/>
          </a:xfrm>
        </p:grpSpPr>
        <p:pic>
          <p:nvPicPr>
            <p:cNvPr id="2056" name="Picture 8" descr="http://www.oiv.hr/network/professional-services/engineering/files/rovinj_coverage_sma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104" y="4360194"/>
              <a:ext cx="1692487" cy="155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oiv.hr/network/professional-services/maintenance/files/odrzavanj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360194"/>
              <a:ext cx="2223120" cy="155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usluge montaže i održavanja telekomunikacijske oprem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720" y="4360194"/>
              <a:ext cx="2230384" cy="155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www.oiv.hr/network/professional-services/installation/files/installation_fin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590" y="4360194"/>
              <a:ext cx="1155441" cy="155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60432" y="6309320"/>
            <a:ext cx="561975" cy="365125"/>
          </a:xfrm>
        </p:spPr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18277"/>
            <a:ext cx="8229600" cy="502411"/>
          </a:xfrm>
        </p:spPr>
        <p:txBody>
          <a:bodyPr/>
          <a:lstStyle/>
          <a:p>
            <a:r>
              <a:rPr lang="hr-HR" sz="2000" dirty="0"/>
              <a:t>Prednosti OIV-a kao operatora </a:t>
            </a:r>
            <a:r>
              <a:rPr lang="hr-HR" sz="2000" dirty="0" smtClean="0"/>
              <a:t>mreže – Infrastruktura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248472" cy="4248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1095093"/>
            <a:ext cx="3384376" cy="2988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PREKO 450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ODAŠILJAČKIH </a:t>
            </a: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OBJEKATA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MOGUĆNOST POKRIVANJA PREKO 99% </a:t>
            </a:r>
            <a:r>
              <a:rPr lang="hr-HR" sz="1200" b="1" dirty="0">
                <a:latin typeface="Calibri" pitchFamily="34" charset="0"/>
                <a:cs typeface="Calibri" pitchFamily="34" charset="0"/>
              </a:rPr>
              <a:t>POVRŠINE </a:t>
            </a: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RH</a:t>
            </a:r>
          </a:p>
          <a:p>
            <a:pPr marL="69850">
              <a:buClr>
                <a:srgbClr val="00B050"/>
              </a:buClr>
              <a:defRPr/>
            </a:pPr>
            <a:endParaRPr lang="hr-H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GLAVNI NADZORNI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OPERATIVNI CENTAR </a:t>
            </a: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 ZAGREBU SA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POSADOM U REŽIMU </a:t>
            </a: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7/24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REGIONALNIH CENTARA OIV-A (OSIJEK, RIJEKA, ZADAR, SPLIT, </a:t>
            </a: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DUBROVNIK) - OPTIMALNA PODRŠKA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KOD IZGRADNJE I PRAVOVREMENOG ODRŽAVANJA RADIJSKE KOMUNIKACIJSKE OPREME</a:t>
            </a: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OBJEKTI INFRASTRUKTURNO OPREMLJENI</a:t>
            </a:r>
            <a:endParaRPr lang="hr-HR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76" y="5301208"/>
            <a:ext cx="310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algn="ctr">
              <a:buClr>
                <a:srgbClr val="00B050"/>
              </a:buClr>
              <a:defRPr/>
            </a:pP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MINIMALNA ULAGANJA U INFRASTRUKTURU!</a:t>
            </a:r>
            <a:endParaRPr lang="hr-H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63123" y="1665863"/>
            <a:ext cx="122837" cy="1249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8" name="Group 17"/>
          <p:cNvGrpSpPr/>
          <p:nvPr/>
        </p:nvGrpSpPr>
        <p:grpSpPr>
          <a:xfrm>
            <a:off x="5213718" y="1788700"/>
            <a:ext cx="2886674" cy="2936444"/>
            <a:chOff x="4788024" y="2204864"/>
            <a:chExt cx="3384376" cy="3384376"/>
          </a:xfrm>
        </p:grpSpPr>
        <p:sp>
          <p:nvSpPr>
            <p:cNvPr id="12" name="Oval 11"/>
            <p:cNvSpPr/>
            <p:nvPr/>
          </p:nvSpPr>
          <p:spPr>
            <a:xfrm>
              <a:off x="4788024" y="249289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Oval 12"/>
            <p:cNvSpPr/>
            <p:nvPr/>
          </p:nvSpPr>
          <p:spPr>
            <a:xfrm>
              <a:off x="5364088" y="378904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Oval 13"/>
            <p:cNvSpPr/>
            <p:nvPr/>
          </p:nvSpPr>
          <p:spPr>
            <a:xfrm>
              <a:off x="6162377" y="450912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Oval 14"/>
            <p:cNvSpPr/>
            <p:nvPr/>
          </p:nvSpPr>
          <p:spPr>
            <a:xfrm>
              <a:off x="7668344" y="544522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Oval 15"/>
            <p:cNvSpPr/>
            <p:nvPr/>
          </p:nvSpPr>
          <p:spPr>
            <a:xfrm>
              <a:off x="8028384" y="22048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6146" name="Picture 2" descr="http://www.oiv.hr/network/infrastructure/files/infrastruk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53066"/>
            <a:ext cx="4690146" cy="16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18277"/>
            <a:ext cx="8229600" cy="502411"/>
          </a:xfrm>
        </p:spPr>
        <p:txBody>
          <a:bodyPr/>
          <a:lstStyle/>
          <a:p>
            <a:r>
              <a:rPr lang="hr-HR" sz="2000" dirty="0" smtClean="0"/>
              <a:t>Prednosti </a:t>
            </a:r>
            <a:r>
              <a:rPr lang="hr-HR" sz="2000" dirty="0"/>
              <a:t>OIV-a kao operatora </a:t>
            </a:r>
            <a:r>
              <a:rPr lang="hr-HR" sz="2000" dirty="0" smtClean="0"/>
              <a:t>mreže – Prijenosna mreža</a:t>
            </a:r>
            <a:endParaRPr lang="hr-HR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620686"/>
            <a:ext cx="5560617" cy="6346845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404648" y="3470944"/>
            <a:ext cx="295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endParaRPr lang="hr-HR" sz="1200" dirty="0">
              <a:latin typeface="Tahoma" pitchFamily="34" charset="0"/>
              <a:cs typeface="Tahoma" pitchFamily="34" charset="0"/>
            </a:endParaRPr>
          </a:p>
          <a:p>
            <a:pPr algn="just" eaLnBrk="0" hangingPunct="0"/>
            <a:r>
              <a:rPr lang="hr-HR" sz="1200" dirty="0" smtClean="0">
                <a:latin typeface="Tahoma" pitchFamily="34" charset="0"/>
                <a:cs typeface="Tahoma" pitchFamily="34" charset="0"/>
              </a:rPr>
              <a:t> </a:t>
            </a:r>
            <a:endParaRPr lang="hr-HR" sz="1200" dirty="0">
              <a:latin typeface="Tahoma" pitchFamily="34" charset="0"/>
              <a:cs typeface="Tahoma" pitchFamily="34" charset="0"/>
            </a:endParaRPr>
          </a:p>
          <a:p>
            <a:pPr algn="just" eaLnBrk="0" hangingPunct="0"/>
            <a:endParaRPr lang="hr-HR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196752"/>
            <a:ext cx="3157845" cy="40324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ODAŠILJAČI I VEZE IMAJU IZGRAĐENU NACIONALNU PRIJENOSNU MREŽU BAZIRANU NA  </a:t>
            </a:r>
            <a:r>
              <a:rPr lang="hr-HR" sz="1200" b="1" dirty="0">
                <a:latin typeface="Calibri" panose="020F0502020204030204" pitchFamily="34" charset="0"/>
              </a:rPr>
              <a:t>MIKROVALNIM I SVJETLOVODNIM </a:t>
            </a:r>
            <a:r>
              <a:rPr lang="hr-HR" sz="1200" b="1" dirty="0" smtClean="0">
                <a:latin typeface="Calibri" panose="020F0502020204030204" pitchFamily="34" charset="0"/>
              </a:rPr>
              <a:t>VEZAMA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VODEĆI TELEKOM OPERATORI KORISTE PRIJENOSNU MREŽU OIV-a 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DVIJE NACIONALNE TEMELJNE MIKROVALNE MREŽE NA 4 i 8 GHZ i NIZ PRISTUPNIH VEZA NA 7, 13, </a:t>
            </a:r>
            <a:r>
              <a:rPr lang="hr-HR" sz="1200" b="1" dirty="0" err="1" smtClean="0">
                <a:latin typeface="Calibri" pitchFamily="34" charset="0"/>
                <a:cs typeface="Calibri" pitchFamily="34" charset="0"/>
              </a:rPr>
              <a:t>18</a:t>
            </a: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 i 23 GHZ</a:t>
            </a:r>
          </a:p>
          <a:p>
            <a:pPr marL="69850" lvl="0">
              <a:buClr>
                <a:srgbClr val="00B050"/>
              </a:buClr>
              <a:defRPr/>
            </a:pPr>
            <a:endParaRPr lang="hr-HR" sz="1200" dirty="0">
              <a:latin typeface="Calibri" pitchFamily="34" charset="0"/>
              <a:cs typeface="Calibri" pitchFamily="34" charset="0"/>
            </a:endParaRPr>
          </a:p>
          <a:p>
            <a:pPr marL="355600" lvl="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ODLUKOM VLADE RH ODAŠILJAČI I VEZE POSTALI SU UPRAVITELJ SVJETLOVODNE INFRASTRUKTURE TRGOVAČKIH DRUŠTAVA U VEĆINSKOM VLASNIŠTVU RH ČIME SU DOBILI NA UPRAVLJANJE JEZGRENU NACIONALNU MREŽU.</a:t>
            </a:r>
            <a:r>
              <a:rPr lang="hr-HR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TRENUTNO JE U </a:t>
            </a:r>
            <a:r>
              <a:rPr lang="hr-HR" sz="1200" b="1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hr-HR" sz="1200" b="1" dirty="0" smtClean="0">
                <a:latin typeface="Calibri" pitchFamily="34" charset="0"/>
                <a:cs typeface="Calibri" pitchFamily="34" charset="0"/>
              </a:rPr>
              <a:t> IZRADI PLAN IZGRADNJE AGREGACIJSKOG DIJELA SVJETLOVODNE MREŽE</a:t>
            </a:r>
            <a:endParaRPr lang="hr-HR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972" y="5413769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lvl="0">
              <a:buClr>
                <a:srgbClr val="00B050"/>
              </a:buClr>
              <a:defRPr/>
            </a:pPr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</a:rPr>
              <a:t>VISOKA RASPOLOŽIVOST, ROBUSTNOST I </a:t>
            </a: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SIGURNOST!</a:t>
            </a:r>
            <a:endParaRPr lang="hr-H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2411"/>
          </a:xfrm>
        </p:spPr>
        <p:txBody>
          <a:bodyPr/>
          <a:lstStyle/>
          <a:p>
            <a:r>
              <a:rPr lang="hr-HR" sz="2000" dirty="0" smtClean="0"/>
              <a:t>Zaključak</a:t>
            </a:r>
            <a:endParaRPr lang="hr-HR" sz="2000" dirty="0"/>
          </a:p>
        </p:txBody>
      </p:sp>
      <p:sp>
        <p:nvSpPr>
          <p:cNvPr id="7" name="Rectangle 6"/>
          <p:cNvSpPr/>
          <p:nvPr/>
        </p:nvSpPr>
        <p:spPr>
          <a:xfrm>
            <a:off x="678206" y="1318149"/>
            <a:ext cx="7632848" cy="47549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FOKUSIRANOST </a:t>
            </a:r>
            <a:r>
              <a:rPr lang="hr-H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hr-HR" sz="1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 VLASTITU TEMELJNU DJELATNOST</a:t>
            </a:r>
          </a:p>
          <a:p>
            <a:pPr marL="1346200">
              <a:buClr>
                <a:srgbClr val="00B050"/>
              </a:buClr>
              <a:defRPr/>
            </a:pP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hr-HR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RASPOLOŽIVOST I POUZDANOST KOMUNIKACIJE</a:t>
            </a:r>
            <a:r>
              <a:rPr lang="hr-H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993775">
              <a:buClr>
                <a:srgbClr val="00B050"/>
              </a:buClr>
              <a:defRPr/>
            </a:pP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- VISOKA KVALITETA USLUGE</a:t>
            </a:r>
          </a:p>
          <a:p>
            <a:pPr marL="993775">
              <a:buClr>
                <a:srgbClr val="00B050"/>
              </a:buClr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NEOVISNO OD KOMERCIJALNIH JAVNIH MREŽA</a:t>
            </a:r>
          </a:p>
          <a:p>
            <a:pPr marL="1517650" indent="-171450">
              <a:buClr>
                <a:srgbClr val="00B050"/>
              </a:buClr>
              <a:buFontTx/>
              <a:buChar char="-"/>
              <a:defRPr/>
            </a:pPr>
            <a:endParaRPr lang="hr-HR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NACIONALNA POKRIVENOST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SIGURNOST</a:t>
            </a:r>
            <a:r>
              <a:rPr lang="hr-H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r-HR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KOMUNIKACIJE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UŠTEDE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- NA TROŠKOVIMA ODRŽAVANJA RADIJSKE OPREME </a:t>
            </a:r>
          </a:p>
          <a:p>
            <a:pPr marL="898525">
              <a:buClr>
                <a:srgbClr val="00B050"/>
              </a:buClr>
              <a:defRPr/>
            </a:pP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- NA TROŠKOVIMA ODRŽAVANJA OBJEKATA I VEZA</a:t>
            </a:r>
          </a:p>
          <a:p>
            <a:pPr marL="895350">
              <a:buClr>
                <a:srgbClr val="00B050"/>
              </a:buClr>
              <a:defRPr/>
            </a:pP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- NA TROŠKOVIMA KOLOKACIJE I UNAJMLJENIH VODOVA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TEHNOLOŠKA NAPREDNOST</a:t>
            </a:r>
            <a:r>
              <a:rPr lang="hr-H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- OPERATOR MREŽE BRINE SE O </a:t>
            </a:r>
          </a:p>
          <a:p>
            <a:pPr marL="365125">
              <a:buClr>
                <a:srgbClr val="00B050"/>
              </a:buClr>
              <a:defRPr/>
            </a:pP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NADOGRADNJAMA I POTREBNIM PROŠIRENJIMA KAPACITETA MREŽE </a:t>
            </a:r>
          </a:p>
          <a:p>
            <a:pPr marL="365125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KOORDINACIJA</a:t>
            </a: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- OLAKŠANA KOORDINACIJA IZMEĐU RAZLIČITIH </a:t>
            </a:r>
          </a:p>
          <a:p>
            <a:pPr marL="365125">
              <a:buClr>
                <a:srgbClr val="00B050"/>
              </a:buClr>
              <a:defRPr/>
            </a:pPr>
            <a:r>
              <a:rPr lang="hr-H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JAVNIH SLUŽBI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5825"/>
            <a:ext cx="21431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ljeme.com.hr/wp-content/uploads/2012/12/sljem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0" y="1124744"/>
            <a:ext cx="7598403" cy="27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1187624" y="344351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Hvala na pažnji! </a:t>
            </a:r>
            <a:endParaRPr lang="hr-HR" sz="4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884" y="519029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Odašiljači i veze d.o.o.</a:t>
            </a:r>
          </a:p>
          <a:p>
            <a:pPr algn="ctr"/>
            <a:endParaRPr lang="hr-H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Studeni, 2014.</a:t>
            </a:r>
            <a:endParaRPr lang="hr-H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9609" y="1224790"/>
            <a:ext cx="5784599" cy="4915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endParaRPr lang="hr-HR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899592" y="1397675"/>
            <a:ext cx="53285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hr-HR" altLang="sr-Latn-R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Društvo 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 ograničenom odgovornošću </a:t>
            </a: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 </a:t>
            </a:r>
            <a:r>
              <a:rPr lang="en-US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100% </a:t>
            </a:r>
            <a:endParaRPr lang="hr-HR" altLang="sr-Latn-R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vlasništvu RH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Odlukom 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Vlade RH proglašeni pravnom osobom od strateškog interesa za RH</a:t>
            </a:r>
            <a:endParaRPr lang="hr-HR" altLang="sr-Latn-R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Osnovano</a:t>
            </a:r>
            <a:r>
              <a:rPr lang="en-US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2002. (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odvajanjem od Hrvatske radiotelevizije</a:t>
            </a:r>
            <a:r>
              <a:rPr lang="en-US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Preko </a:t>
            </a:r>
            <a:r>
              <a:rPr lang="en-US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 godina iskustva u odašiljanju radija</a:t>
            </a: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Preko </a:t>
            </a:r>
            <a:r>
              <a:rPr lang="en-US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 godina iskustva u odašiljanju televizije</a:t>
            </a: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Ljudski potencijali</a:t>
            </a: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290</a:t>
            </a:r>
            <a:r>
              <a:rPr lang="en-US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zaposlenika</a:t>
            </a: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50% 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 višom/visokom naobrazbom</a:t>
            </a: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Certifikati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ISO </a:t>
            </a:r>
            <a:r>
              <a:rPr lang="en-US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9001</a:t>
            </a: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ISO 14001</a:t>
            </a: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OHSAS 18001</a:t>
            </a:r>
            <a:endParaRPr lang="en-US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sz="2000" dirty="0" smtClean="0">
                <a:effectLst/>
              </a:rPr>
              <a:t>O nama</a:t>
            </a:r>
            <a:endParaRPr lang="hr-HR" sz="2000" dirty="0">
              <a:effectLst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81" y="1224790"/>
            <a:ext cx="2228825" cy="17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28" y="3103525"/>
            <a:ext cx="2236578" cy="306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sz="2000" dirty="0" smtClean="0">
                <a:effectLst/>
              </a:rPr>
              <a:t>Djelatnosti </a:t>
            </a:r>
            <a:r>
              <a:rPr lang="hr-HR" sz="2000" dirty="0" err="1" smtClean="0">
                <a:effectLst/>
              </a:rPr>
              <a:t>OiV</a:t>
            </a:r>
            <a:endParaRPr lang="hr-HR" sz="20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9" y="1224790"/>
            <a:ext cx="5208535" cy="4915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endParaRPr lang="hr-HR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112764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hr-HR" altLang="sr-Latn-R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r-HR" altLang="sr-Latn-RS" sz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Usluge 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odašiljanja</a:t>
            </a: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Zemaljsko – DVB-T, DVB-T2, FM, KV, SV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Satelitsko</a:t>
            </a:r>
          </a:p>
          <a:p>
            <a:pPr lvl="1" eaLnBrk="1" hangingPunct="1">
              <a:buFont typeface="Wingdings" pitchFamily="2" charset="2"/>
              <a:buNone/>
            </a:pP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Mrežne usluge</a:t>
            </a: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Prijenos podataka (mikrovalne </a:t>
            </a: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veze,svjetlovodi)</a:t>
            </a: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Kolokacija</a:t>
            </a: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sr-Latn-RS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Multimedi</a:t>
            </a:r>
            <a:r>
              <a:rPr lang="hr-HR" altLang="sr-Latn-RS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jske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usluge</a:t>
            </a: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Head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hr-HR" altLang="sr-Latn-RS" sz="16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end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centar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IPTV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platforma</a:t>
            </a: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GB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Play-out</a:t>
            </a: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centar</a:t>
            </a:r>
          </a:p>
          <a:p>
            <a:pPr lvl="1" eaLnBrk="1" hangingPunct="1">
              <a:buFont typeface="Wingdings" pitchFamily="2" charset="2"/>
              <a:buNone/>
            </a:pP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Profesionalne </a:t>
            </a:r>
            <a:r>
              <a:rPr lang="hr-HR" altLang="sr-Latn-R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usluge drugima</a:t>
            </a:r>
            <a:endParaRPr lang="hr-HR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Projektiranje</a:t>
            </a:r>
            <a:endParaRPr lang="en-GB" altLang="sr-Latn-R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Montaža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Održavanje</a:t>
            </a:r>
          </a:p>
        </p:txBody>
      </p:sp>
      <p:pic>
        <p:nvPicPr>
          <p:cNvPr id="10" name="Picture 7" descr="Pic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50" y="1224790"/>
            <a:ext cx="3283211" cy="49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2411"/>
          </a:xfrm>
        </p:spPr>
        <p:txBody>
          <a:bodyPr/>
          <a:lstStyle/>
          <a:p>
            <a:r>
              <a:rPr lang="hr-HR" sz="2000" dirty="0" smtClean="0"/>
              <a:t>Izvanredne okolnosti!</a:t>
            </a:r>
            <a:endParaRPr lang="hr-H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67687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807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1955"/>
            <a:ext cx="6192688" cy="41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40" y="1267678"/>
            <a:ext cx="6480720" cy="51136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r>
              <a:rPr lang="hr-HR" sz="1200" i="1" dirty="0"/>
              <a:t> </a:t>
            </a:r>
            <a:endParaRPr lang="hr-HR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2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000" dirty="0" smtClean="0"/>
              <a:t>Mjere zaštite i spašavanja u slučaju poplava i proloma akumulacijskih brana</a:t>
            </a: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22" y="1556792"/>
            <a:ext cx="5674564" cy="41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3708" y="58052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</a:rPr>
              <a:t>Shema sustava reagiranja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</a:rPr>
              <a:t>sudionika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</a:rPr>
              <a:t>u slučaju poplava</a:t>
            </a:r>
          </a:p>
        </p:txBody>
      </p:sp>
    </p:spTree>
    <p:extLst>
      <p:ext uri="{BB962C8B-B14F-4D97-AF65-F5344CB8AC3E}">
        <p14:creationId xmlns:p14="http://schemas.microsoft.com/office/powerpoint/2010/main" val="40511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2411"/>
          </a:xfrm>
        </p:spPr>
        <p:txBody>
          <a:bodyPr/>
          <a:lstStyle/>
          <a:p>
            <a:r>
              <a:rPr lang="hr-HR" sz="2000" dirty="0" smtClean="0"/>
              <a:t>Komunikacija i regulativa u području zaštite i spašavanja</a:t>
            </a:r>
            <a:endParaRPr lang="hr-HR" sz="2000" dirty="0"/>
          </a:p>
        </p:txBody>
      </p:sp>
      <p:sp>
        <p:nvSpPr>
          <p:cNvPr id="6" name="Rectangle 5"/>
          <p:cNvSpPr/>
          <p:nvPr/>
        </p:nvSpPr>
        <p:spPr>
          <a:xfrm>
            <a:off x="683568" y="1311136"/>
            <a:ext cx="7796224" cy="46739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endParaRPr lang="hr-HR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00808"/>
            <a:ext cx="48965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PLAN ZAŠTITE I SPAŠAVANJA ZA PODRUČJE REPUBLIKE HRVATSKE (96/10)</a:t>
            </a:r>
          </a:p>
          <a:p>
            <a:endParaRPr lang="pl-PL" sz="14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l-PL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  osiguravavanje komunikacijsko-informacijsku povezanostisvih </a:t>
            </a:r>
            <a:endParaRPr lang="pl-PL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l-P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sudionika zaštite i spašavanja radi koordinacije operativnog </a:t>
            </a:r>
          </a:p>
          <a:p>
            <a:r>
              <a:rPr lang="pl-P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djelovanja</a:t>
            </a: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DRŽAVNI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PLAN OBRANE OD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POPLAVA (NN 84/10)</a:t>
            </a:r>
          </a:p>
          <a:p>
            <a:endParaRPr lang="pl-PL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hr-HR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Mjere </a:t>
            </a:r>
            <a:r>
              <a:rPr lang="hr-H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planiranja, studijskih poslova i praćenja vodnog režima su</a:t>
            </a:r>
            <a:r>
              <a:rPr lang="hr-HR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vi-VN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</a:t>
            </a:r>
            <a:r>
              <a:rPr lang="vi-VN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održavanje i unaprjeđivanje informacijskog i komunikacijskog sustava za sve razine rukovođenja obranom od poplava</a:t>
            </a:r>
            <a:r>
              <a:rPr lang="vi-VN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hr-HR" sz="14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hr-HR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hr-HR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36" y="1365021"/>
            <a:ext cx="2370269" cy="45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2411"/>
          </a:xfrm>
        </p:spPr>
        <p:txBody>
          <a:bodyPr/>
          <a:lstStyle/>
          <a:p>
            <a:r>
              <a:rPr lang="hr-HR" sz="2000" dirty="0" smtClean="0"/>
              <a:t>Trenutno stanje javnih komunikacijskih sustava</a:t>
            </a:r>
            <a:endParaRPr lang="hr-HR" sz="2000" dirty="0"/>
          </a:p>
        </p:txBody>
      </p:sp>
      <p:sp>
        <p:nvSpPr>
          <p:cNvPr id="6" name="Rectangle 5"/>
          <p:cNvSpPr/>
          <p:nvPr/>
        </p:nvSpPr>
        <p:spPr>
          <a:xfrm>
            <a:off x="585286" y="1124744"/>
            <a:ext cx="7986769" cy="50405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L="2957513" indent="-263525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76212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2425" indent="-176213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hr-H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UPOTREBI JE </a:t>
            </a: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NIZ </a:t>
            </a:r>
            <a:r>
              <a:rPr lang="hr-H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RAZLIČITIH ANALOGNIH I </a:t>
            </a: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DIGITALNIH </a:t>
            </a:r>
          </a:p>
          <a:p>
            <a:pPr marL="355600">
              <a:buClr>
                <a:srgbClr val="00B050"/>
              </a:buClr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RADIOKOMUNIKACIJSKIH MREŽA</a:t>
            </a:r>
          </a:p>
          <a:p>
            <a:pPr marL="352425" indent="1588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„NACIONALNU POKRIVENOST” DIGITALNIM SIGNALOM  </a:t>
            </a:r>
            <a:r>
              <a:rPr lang="hr-H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JEDINO IMA </a:t>
            </a: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>
              <a:buClr>
                <a:srgbClr val="00B050"/>
              </a:buClr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TETRA </a:t>
            </a:r>
            <a:r>
              <a:rPr lang="hr-H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MREŽA </a:t>
            </a:r>
            <a:r>
              <a:rPr lang="hr-H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MUP-a – MUPNET</a:t>
            </a:r>
          </a:p>
          <a:p>
            <a:pPr marL="361950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2425" indent="1588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2425" indent="1588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52450" lvl="1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95250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95250">
              <a:buClr>
                <a:srgbClr val="00B050"/>
              </a:buClr>
              <a:defRPr/>
            </a:pPr>
            <a:endParaRPr lang="hr-H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2" descr="data:image/jpeg;base64,/9j/4AAQSkZJRgABAQAAAQABAAD/2wCEAAkGBxQSEhQUEhMVFRUXFhQXGBgUGBcYGBcYFRcXFxccFxocHCggGBwlHBQUIjEhJSkrLi4uFx8zODMsNygtLisBCgoKDg0OGxAQGy0mICQsLCwsLCwsNC0yLCwsLCwsLCwsLywwNCwsLCwsLCwsLCwsLCwsLCwsLCwsLCwsLCwsLP/AABEIAKYBMAMBIgACEQEDEQH/xAAcAAABBQEBAQAAAAAAAAAAAAAAAwQFBgcCAQj/xABMEAABAwIBBggKBggGAQUAAAABAAIDBBEFBhIhMVFxBxMyQWGBkaEiQlJTcpKxwdHSFFRigpOiFRYjM0OywuEXRGNzg/A0JFXD4vH/xAAZAQEAAwEBAAAAAAAAAAAAAAAAAQIDBAX/xAAxEQACAgEDAQQJBAMBAAAAAAAAAQIDBBEhMRQyQVGRBRITQlJhgaHhFSKx8FNxwWP/2gAMAwEAAhEDEQA/ANrQhCkgEIQgBCEIAQhCAEITOpxWCPlzRtOwvbfsvdSk3wQ2lux4hQrsqKfxXOf6DHHvIAXBymZ4sUh35rfeVoqLH3GTyKl7yJ1CrrspTzRgb3X9ySdlK/yW9/xVljWeBR5dXiWdCqb8o5dg6gkHZSTf9A+CusSxlHnVLxLmhUWTKWbyrer8Ei7KWfzn8vwU9FZ8iv6hV4M0BCzl2UtR5z+X4JM5T1PNIexnyq3Q2eKI/Ua/B/36mlIWY/rVVj+KetrPlXn651Y8dh3sHusnQ2fIlekKvBmnoWZNy9qwdLIHD0Xt/qKVbwkTDlUrHejIR7QVV4Vvh9yyzqX3/Y0hCoUfCdF49NM30Sx3tsn9PwjULuU+SP043f03WbxrV7rNY5VMuJItyFE0eU1HLYMqoSTqBeGuP3XWKlWuBFwbjaNIWLi1yjZST4PUIQoJBCEIAQhCAEIQgBCEIAQhCAEITHF8XhpWcZPI2NvNfW47GtGlx6ApSbeiDaW7Hyb11dHC3PmkZG3a9waO/WqZPlJWVX/iximiOqacXkcNrI9Q67ppDk5HncZO59TL5cxzh91uoDoXTHG+N6HLPKS7K1Jioy+hJLaWKWqdtY0tZfpe4e5MpMWxGXngpmnYDK8dZ8HuToAAWAAGwaB2LkrojXCPC89/wcs77Jcvy2/JGS4W6T/yKiaboc8tZ6o0JSLD4mDwIm9gv2lPHJN52EX6Vsm+DmaXIzmln1MijHpyEdzWH2ppLFWHVLTR7o5HntLgnE0dQeTLE3/ic7/5EhJRTn/NOHoxR++6siNRu7DKl3Kry3/bgYPaSkzk4XcrEar7rWt9i7kwqY/56Ybo4flSJwSf/wBxkG+Jin6l1L5ry/B6Mk6fx6ysdvfb3L39UKDnkqHb3u+Vc/oCpPJxI9cLPcUfq7XeLXwn04s33Kjce9v+/Q1Ts7nE6GSWHbJTvkf8F6MlcM8h/wCK5LnJHFgLtlo5BveP6LJtJgWLt10sMnoSsH8zgqqVb9/7l2sldy8hw3JfCLaWVF+iU/MvBkphF/31Swek494aVGzU+IM/eYbN08WWv/luo6XFyw2lp6iP0oz77K6hGXE35lHZkR5gvIsjcjMNd+7xOZmwOlYO5zQU4PBk8i8GJOI+0xrx2h6qDcbp36M8bnAj3JWLMJzo3WO2N1j3FW9jP3Zvy1KdT8da/gnajg7xFnIqKeX0g5h/lPtUXVZM4nFyqMSDbC9ju7Ozu5OqXKKsh5FS9w8mUCQdp8LvU5Q8JUjdFTThw8qA6fUd8VR9THjRl1PFnytDPquaSL99TzxdMkbmjtICbtro3anDr0LdMIywo6nwWTAOOji5fAduAdod1EpfEMl6Of8Ae0sLjtzAHes2xVOvlF6TiTL0dVYtYSMFc0HYdyUpp3xaYpJIz/pvc32FafiHBPRv0wvmgP2XZ47H3Peq1iHBfWx6YJopxsdeNx3Xu38wW8c2mez+5g/R90N4MZ0OXdfF/GEo2StB7xZ3erLh3CsNVRTOH2oXB35XW9qzzEsOqab/AMmmljHlZt2euLt700ZO12oqXj0WbpL6FVflU8/fc3zCMr6OpsI52Zx8R/gP6g62d1XU4vmaRoOsKYwbKuspLCKYlg/hy+GzcL6W9RC5bPR3wPzOur0in20fQKFQMn+FGCUhlU007/K0uiPXrZ1i3Sr7HIHAOaQQRcEG4I2gjWvPsqnW9JI9CFkZrWLOkIQqFwQhCAEIVdyzx11NGyOGxqJ3ZkQOpvlSEbGjvIVoRcnoiJSUVqzjKPKgxP8Ao9Mzjqki9jojiB1Oldzbc0aT0XF4KiwQZ/HVDvpFQdb36m9EbdTQP+2S+F4e2nYQCXOcS6SR/Ke7WXOPbuVZnxKoxKQw0RMdODmunsc6Q84j6OzaSNR9CEIwW31f9/g8+UpWv/hN41lTTUxIkku/yI/Cf18zeshQ7coq6o0UlEWg6nTm3do7rq25NcH9PTAOc3OfrLnaXX9Lm6rdatsULWizQAOhYyyYrsrzN44y94zCLJjF5tMlS2EbI2jR1mxTpnBlK799iE7vRcR7VpKFk8mzuf2NVTBdxnrOCem8eeodvcu/8JaLypvXKv6FX29nxMt7OPgUH/Caj5nzjc9cngqgHIqqpu54+C0BCnqLPiHs4eBnTuDWVv7rEpxsz2hw/mSEuRmKMH7Orp5uiVjmHtaCtMQrLKtXeUlj1vlGSVFPiUP76gMgHjUz2v7G3zu5NIMpIi7Mc58L/Ima6M9+hbMmmI4bDUNzZ4mSt2SNDuy+rqW0c1+8jnngVvs7Gcx1r26WPI6Wm3eE9hyrqY+dsg2PGnqcLHtulsT4Nmtu6gmdTu18W8l8JO4+EzeL7lUqyaWmeIq2LiXnkvBzoZPQfzbjp22XVCdN35OOdN9G8Xt8i/Ydl9TvIZOHQO2v0sP3hq6wB0q1xyBwBaQ5p0gg3BHQRrWMzMDhYgEdK5w2uqKJ2dSv8Hxon6WO3bD0ix6Vnbgxe8NvkaU+kJLazzNcrsGp5haaCKT02NPeQq1iPBjQSaWMfC7bC8i33XXHcpPJTKuKuaQAY5m8uJx0jpafGb09oCsC4PWsqemrR6a9Sa1W6MnxHgzq4tNLUtmHkTDMdbodpBPqqp4hx1M7Nq4HwnmJF2Hc4XB6iV9CJKpp2yNLJGte06C1wDmneDoXRXnTj2tzntwq5/I+eZM145nBS2DZU1dJYRSl7B/Dlu5v3Te7eohWvKfgxGmXDzxbtZhcfAd6DjyD0HR6KzlxcHOZI0skabOY4WII6F6ULasiOn2PItouxZetF7GwZNcINPUkRyfsJjoDXnwHH7D9R3Gx3q4L5tkYCLEXVuyOy9fSFsVU4yU2gB5uXw7L87md45ti4sjB0/dX5Hfi+kFN+rPk2MqtY1kJQ1Ny6AMefHh/ZuvtIHgu6wVY4pA5oc0hzSAQQbgg6QQecLtefGUovVPQ9JpPkxvHOC6phu6lkFQzyHWZIN1/Bd2t3KkztdG8xysdG8a2vBBHUV9NKNxvAaesZmVETXjmOpzfRcNLV21Z8o7T3OO7ChPdbM+dXC6lsm8qKmgd+xdnRXu6F9yw7beQekdYKksschZqG8kd5qbyvHj/ANwbPtDRtAVWBXpJ13R8Uea1ZjyPoDJXKqCvjzoTZ7bZ8buWwn+Zuxw0dehTq+ZaKskp5WzQOLJGG4tqI5wdoOxbzkZlQyvga8eC/U5uxw5Q9nUQV5OTjeyeq4PXx71bH5lhQhC5DoBUrKHI2pqKp1THXcU7MzI2cQHZreducX6ybkm3OrqqtHwg0LgC2R7gdREUpB6Qc3SFeE5QesSJRUloyu1GQuIStLJa/Ojdoc0Ma0ubzi41XV4wHBmUsbWMAFgBo1AbB8edRgy7ovLk/Bl+VdDLmj8uT8KX5VM7Zz5IjCMeEWRCroy2o/Lf+FL8q6GWdJ5x/wCFL8qzLFgQoEZYUnnHfhy/KgZX0mcxnGnOke2Ng4uS7nONgB4PaeYXJ0ICeQo7E8cgp3sZNJmueHOa2ziSGZocdAOrOb2pv+tFL5w+pJ8qAmUKH/Wam84fUk+VdfrJTecPqP8AlQEshRbcoac/xO1rx7knPlPSsa5z5g1rQSXODgAB02QEwhMK7GIYWRvlfmNlc1rLh13Oc0vAta4NmnXsSH6x03nPyv8AlQEsm2I0Ec8bopmNkY7W1wuP7HpGlMv1jpvOflf8q8/WWm85+V/yqVqgU2fgwlaSKevcyPxGSRB5aNhfnC46tW1NDwb1v11v4Y+KvhynpfO/kf8AKvDlTS+d/I/5Vv1V3iY9PV8KKHDwbVrJGytrWiRhu1wZYjsOncVp1CJOLbxxaZLeEWAhpO0Ak23XUWcq6Xzp9ST5U5wnHYKl0jYH55jzM/wXANL7louQBezSbaxcbQs7LZ2dovCuMOytCSQoJ2WFGC4cdctc5hsyQ2cwlrhcN02IK5OWVH54/hy/Ksy5PqrZZ5FR1+a8P4mdtgJQ3Ou3yXtuM7oN9G64Tg5a0Xnj+HL8i5OXFF54/hS/IrQnKD1jyRKKktGUqfgmnHIrWu3w5v8AWUi7gnqToNUz1P7q9My6oCbfSA302SNHaWgKbocQinbnQyskbtjc1w7it+ru+Iy6ape6vIr+Q+BVNFHxMsrZYwTmWBBYNg0m4urShC55ScnqzZLQEIQoBy9gIIIBBBBB0gg6CCs0xPgja+RzoKowsJuIzFn5vRncYLjZo7VZKzhAoYnujfI8OabG0UpHUQ2xHSEj/iXh3nn/AIM3yLSu2dfZZWVcZ9palNl4JKgHRVNcNvF27i9S+SmQlVQyOeJmvDrEtsG+ENTh4R5rg7VfMFxaKrhbNA/PjcXAGxBu1xa4EEAggg60+V55Fk1pJkRqhHeK0OWXsL67abar866QhYFyvcIGK/RcOqpQ7NdxZYwnmfL+zYeouB6lmeHY5RRRRxiqhsxjW8scw+K2iop2SDNkY17ddntDhcdBUBVZD0Ujy8wsBPM1rAOoZqElAZlJSEgCpiJJAADtJJ0CykS5NMsMCpoa2khgYAWtfUSmzb2BDIhoA1uzj91LqUQdFyYVmMwROzJZ42O0HNc6xsdSekgaTqCiuDvA218k88rWkSyOLc5odmxx+C219p9iNg9/WSk+sxesEzw2vFRicL4Hte2mjc8ObZzeMluwb7D2LTv1BovND1WfKuanBaTDoZqpsYHFRufazQCWglo0AXN9A3qCSnY3W/ScSqJAbsga2mj2Fw8OYj7zs37i8JUdgdOY4GB/LdeR52vkOe7vKfEqSBKqqmRtL5HBrRa5doGk2Heo45RUv1iL1kpi2HfSDE1zg2JrxI8ay/N5LQNh03Klo4KUa4Iz90D+lCSDOUVL9Yi9ZR+I10dVLTQQyNkDpQ+TNNwGReHY77dyt/FUf1eP1R8qlsiMOpKxssscGY2OV0TXNAbnloBeR4N825t02KgFcy+yjD56SKeSNgjY+d1yAC6Q5sYt0NDu1Q5xym8/H6y3CTCYHcqCJxsBd0bCbAWGki+pQ8mQtCXFxgYLm9g1gA/LoCAy2lxCKW4jka8jSc03slSmdCGGSeWJobG+Z/FgWAEbCWs7QLp2SpBy9wFydACjjjNP56P1knlHKRCWM5crmxN3vNj3XWg5MZGQSNAMUeawNbfMaS4gW121891AKAcYp/PM7VN5D4zJRYfNUCwMpknIIvdz7MiHc3R0rRRkDReZb6rPlVO4TaCKAU1NDcZ7jI4aLCOIWaLAC13O/KgKhRxlrGgm5OlxOsudpJPalSvSVyVIEZqhjTZzmg9JAXLJ2u5LmncQU4yQweOqM000bZA+TMjzwDZsegkbyT2K+VPBZRuiLnNEJDS7Oj8HNsL3PMdxUagztySjaWPD4nOikGp8ZLXDs1joXFFnZgztYuNOvQdCUUg1Dg7y7NS40tWQKhozmvAs2Zl7Xt4rwbXGo30bFoC+bsMcfp9Lm67TX9HMPvst+yeqzLC0u0kaCdtlAJNUbhAytEDTFEbvNwff1Dn26tqf5b5UtpYyxpvIRbRrF+YdPTzDqWLVdS6Rxe83J17B8AEAnLIXEucSSTck85SRKSpapsgJbquRvtov3FKFAWbg2ykkpZpKYEcXIePYCNGdobKBsuA09S3GknEjGvGoi6+YZpjE5kzeVE4OttbqeOsXW+ZD4kJI80G4sHtPQ4A+8IC0IQhCAQhQWW+LGkoaiZvLDMyP/ckIjj/M4HqQGefS/pFXV1Otr5eJj/2qfwBboLs93WnJcmWGUohhjiHiNDesDT33TjOUgisrawx0zw3lyERM3yaPZdaPwd4SKelaAOYNG5gsT1uLlmFQw1GIQQjS2Fpld6biGxj2FbnRwCNjWDxWgfFQyRZUThXrLx09IDpqJQ54/wBKCz3druLHar2siyjrPpGJ1D9bKdraZmzOHhzEdOc7N+4hBwSubrwlcTXLSAbEggG17EjQbc6kkhxlEHFwjp6iQNc5mcxoLSWmxsboOOu+p1X4Y+KmsEZHSRNijBIbc3fYlxJuSeklSf6d+w31WqAU6oxyTNdm0lTnWNrx6L20X0q/8EeHOhgY0kjNju4fbkOcb9OvsUfRZQcZWUtM2NhMrnOeXAWbFGC550HWbZo6Tz6lp0EDWCzGho16EAqq5whYqaagnc02e9vFR2158pzAeoEnqVjWYcKtdxlVTUw1RtdUvH2jeOL2SdoQgq1NCI2NYNTWgdi7JQSk3vA0nUNJ3DWpJGlFHx1eweLTsMh/3H+CzsFytzwCm4uBg5yM49f9rLI+DGgMt5XDTUSl+6NpzW9wJW2AKAerDsrMR+k4hUSA3bGRTs3R8v8AOXLXcqMWFJST1HPHG4tG158GMdbi0dawmhiLY2gm7rXcTrLjpJPTcoBYpjjFSWQvI5RGa30naB7U9cmtPDx1ZBFrbHed/wBzQz8xQFpyVraemhhAex4Y0C1zpcNLri1wc4nQnOUOXEk4LGCzT0WHZrPWepQWU+CPpi2qA/YTuzX2/hy8xOwO06du8KMKAHG6Z1FcxpzblzzqYzwnk9ACMSpeMYQDY6xv2HoV34O6CCoY3iY2RO5MgaNLXNHhAnWdovtQEXkjgMjXmaYWmeAxrBp4thN7dLida0rEsVbh1MGkjjSL215t/aeYDnPQl691Ph0RksC+xzc7vPQP/wAWPY5iz6mQveSdJIv7f+6ggEMSr3zvL3kkm/Pe3xPSosw8c8MfnMgB8Nw5T7eK3o2leS17A4t8JxFr5rS619ttS5OIN8mT8N/wQEpi8cf7OeAAROLoCALBr4tQtzXb7ExKWyfdxoqqYNcGyhs0ec0ttLHrtcc4t3prG+4v270B04X1q58FOMGP9k46YH5u+J+ln9Q6gqYUrg9ZxFVFJezX/sn/AHj4B6nW7UB9NNN9IXqicmqzjIQDrboO7m/70KWQgFS+ErCayqbTMpY2SNZLxsgfIGAlgtGOkXc4/dCuiZy4pA1xa6aJrgbEF7QQbA6RfRoI7VKTfAbS5MVfNiAJBpItBI/fbOpc/ScQ+pxfjf2W0fpKmP8AFg9dnxStPNDISGOieQLkNLXG3UpcZLkhSi+8zLgxwOX6TNPUMDXveHkA3DWsFmC+8nsWsLlrQNQA3LpVJE53ODXFgznAEtBNruA0C/Nc2WIuwHFKWO8lNA4ue9zncfpc+Ql7iRbetyXjmg6wDvQGD52IfVIvxv7Ly+IfVYvxf7LcpHxNNnGMG17HNBtqvbYvBJFzGPtap0Y9ZGGn9IfVYvxf7LzNxD6rF+L/AGW6gx/Y/Kuo2scAWhpB1EWIO4hRuNTFMl8EqH1hlnjDHFjIo2tdnAAm7z3DvW3RszQANQAHZoQ1gGoAbgukALIMosmcUfV1VQ2nhc17vBzpgCI4xmsFraNAvbaVr64kkDdLiBpA0kDSdQ086AwE01f9Vj/F/sm1bh1fJG5n0djc4ZucJAbA69G5fQpDPs9y8/Z/Y/KmjGqKlwf4WI26BZsbGxt6hb3d6uaSZKy4aHNvpIAIvo12HX3pVAU3hPwmrq6eOGkja8caHyZzwwWZpaNOu7iD91ZniGBYlCQJKSO50jNmaQt+XEkTXcpoO8AoSfPP0Cu+qt/FapjI7A5mySvmZmySuY1rQc6zGjRYjaSexbX9Ej8hnqj4LpkDRpDWg9AAQDCtwSOaldSytvG9ma62sHXnDYQ7SDtCxuryFxSEOAgjlYwkB4lALmg2Ds3WLixst3QhB85fomu+rM/ECkMlYK+jqhMIAGu0SNEjTnWvY7+bcSt3NKzyG+qEfRWeQz1R8EJMZygo8VrXmQ08ebzAzNGgatHMBsVblwCvPg8SxhOjOzw7NvrNuey+jRGNg7AuDSs8hvqj4IDLckcmeLa2GIHXd7zrc7nc4q/RZNQgac4nboHuUvHGG8kAbhZdoCH/AFbg2O7R8FmWVnBxV/SpXUMUb4H2eA6UMLHHltAOki9zfp6Fsq8QHzhVZMYhG4tfTNBH+o3uTWoyZrXtLTTjTziRujYV9ByY3RO5VRTHe+M+0rukraSV2ZE+ne6xOawscbC1zYc2kdqs4SXcVU4vvKlwfVcrBG2dua9zQ141jOGi4I2kX61oKSZTsBuGNB2gAFKqpILPOEzBzG5uIRMzgxuZUMHjR+LJbay5udnQFoa8IvoOpaVWOuSkilkFOLizI6V0cjA9maWnUQP+2KdUchikbJGc1w1Hm6QegpLKnI6ahe6ooGl9OfCkgFyWbSwc7d2kdI1R+GYvHO27Dp52nlD4jpC9iE42R1R4dtEqZf8ATWcKxNszfJfbS33g84T9ZdQ4k6Ii2kDpsRuPMrlhGUbJLAnTsNg7s1HqXnX4ri9Y8Ho4+YprSXJPoXEcgdqN12uQ7iBywyd+mQgMfxc8ZzoZQSC13OCRpzXaiNx5lmsGLTB7oZy+KoZoewnX9pvlNOu4W0KCypyVgr2gSgtkb+7lZokZuPOPsnQurHyPZ7S4/g5sjGVq1WzM8diEnnH9pTjJTHn0LuLN5KZxvm+NGTrLdo2jn1673jcawisoLmdnHwDVPENIH+ozW3fq6U0pqxkouxwcOjX1heppXbHTlHkSjbRLU26irGTMD4nBzTzj2HYegpdY/hWLvgddpI25vP6Q1O61esIyuZJofa/2dfW06ey6827DlDeO6PTpzYT2lsyzJGqpmSsdHI0PY4EOa4XBB1ghEFUx/JcD0c/ZrSy5N0zsTT4MlyqwSsw676eWeaj0m2c5z4BsJ1uZ9rm59pgIsfleLtqJD94reVRspeDWnqHOkpyaaY6TmD9m4/aZzX2tttIK9CjMS2sX1OHIwvX3g9GZvNXyuc15lkz2G7HZxu09BV8ya4RxYR1osdAEzB4J9No5J6Ro6AqNjWT9bR34+AvYP4sPht67aW9YCiI6tjtTgu6cKb4nmQeTjS+Xmj6QpqlkjQ+N7XtOpzSCD1hKr56w7Epad2dDI6M8+abA+kNTusFXHC+EuZthOxkn2hdju4FvcF59no+a7L1PQq9J1y7a0+5qiFVKHL6lk5Wew9IDh+Uk9ymYMfpn8meP7xzT2OsuSVNkeYs7Y31y4kiSQk45mu5Lmu3EH2JSyzNQQhCAEIsuJJWt5TgN5A9qA7QmT8VhH8Rp9HwvZdROI5Z00PLeB0Ei/U0XPctI1TfCM3dWuWixqp5fZUMpIS0EGV4Ia0ayOcnY3p6lUse4UXOBbSst9t4/lZz9Z6lnGIVznudJM8uc46XONyf+7F20YT19aZx3ZakvUr3bCepPhOc7aSdWvSVpnBZEKWJ00rHGee2vxIhyG6dROlx3jYqtkrkw57mz1LLNFjHE7WTzOkHN0NPWtZwHCrkSPGjmB5z8EzMhS/ZE0xcb2a1fJYmOuAdoB0rpCF5x2AhCEAKkZWcHUNS4zQH6PUXvnM0McdrmjUftDTturuhWhOUHrFkSipLRmFYgauhObWwkt5pWaWnpJ1dtkvS18coux4d0c46ta2uWMOBDgCDrBFwqXj3BnSTkviBgfrvHoF92pd9ecuJo4LcCL3jsQFFj80Wp2cBzO09h1hWOgy2bqlaW9PKHaNPcVTK/I7EabkObUMHlaHdvxIULNij4tFRTyxdNrt7dS30ouOdQyaeNzb6LGoZeQ9p6AdPZr7k/a8HUQsFgxWF9i2Rt+k2PepmlxuePkTOtsJzh33WM8Be6zWOfKO04mxEKoY/wc0dSS9jTTy68+HwbnpbqKhKXLqZvLa1267T7wpel4QIjy2Pb1AjuPuWPTX1vWP2N1mUz2f3KfiWReI02lmZVMGzwZLbjrVdmxERm07JIXf6jSB1FbPTZYUr/AOK0HY45v81k8kfTVAs7i5Adx9i1jk3Q7cSjox7Oy/IyCix+QW4uUOGwkOHxCnaTL2Vmhzb7nH2Oup7EuDigmN2tEbjzsOae4hV+v4L3MF4aqS3Tmv7jY9606mifbiY9HbHeuZNUvCPGeW1w3t+B9yk4MvKV2t4G+49oWcT5EVrNT43+kxzfZdMJsnK5uuFjvRfb+ayh14kuHoSuuj4M2SHKumdqkadzmH+pRWK4HhlXcviYHHx4wWu7WrJX4XVjXSPPouY72FJGnqG/5SoG5h9yLHpW8ZlvbZXfAuWI8HUIP/pquRvQ9twO4FQdTkdWM5L4JRvLD3i3eogVk7f4VW3cyVdfpmoH1sb2yrojFx4mZT9eXapFJcIrGa6Vx6Y3Md7DdNhWTM0GOoZvY/4JQ4/PtqfUf8F0MWqXavpR3RyfBaqT72jB1f8Am19Wcx43IPK+9EflT2nylnHJPY149ibtkrH6o6w/8co9y7/R9YdcU4G17gwfneFLce9oo62uItfX8D8ZUVY0+EPxR/UuDlhU+V+aT5lDy07hy3NG+Rjj+VxTYqVGPgZtyROSZWVB1uHXnH2uTV+UVRzPDfRa0e5RT3gayBvSLKkOObGHSO2RtLj3Kf2ovCuc+E2SFRiUz+XLI7oLjbs1Jk4gaToUvRZLVkutrYG7ZDd3qj32Vnwbg/iBBkD6h/2x4A3MHvuuazLrhxv/AKOyvAm+29CjYbSS1Ls2nYXbXu0Rt3u59w0q9ZN5FtieHvvPNzEjwGH7DdvSe5X6gyasAH2a0amtto3W0BT1LRsjFmNt08561512XOzbhHoVUQr7KInC8Ct4Uuk+T8fgp1eoXKbAhCEAIQhACEIQAhCEAJvUUMcnLYDft7U4QgKninB9RzaeKaCecD3ixVcquCZo0wTPj6A7R3j3rT0LSN048Mq4RfKMZqcgcQj5EweNj2X723UXPg+IR8qGN/oPsex1lvS8c0HWL71vHNtRjLFqlyj56kbUN5dJN90Z/sTV1fm8qOVh6WOC+hnYfEdcbewJF+DQnxSNxK2XpGfejCXo6l+JgsOVLmcmpkb0Fz/en0WXE41VQPpZh9oWwy5LwO1jtDT7QmUuQ1M7Wxh3xs+Cnr4vmCKfpyXE5eZmsWX1QP4sR3tb7rJdvCBUbYT1H5leJeDqlP8AChP/ABAexNzwZUvmYfUKdXT8BboZ/wCRlROX03O2E9vzLk5ey+RB3/Mra7gvpeaGHsd8Vz/hhTeYg7HKOqp+AdFP/I/IqL8vp9kI7fmSD+EGfy4R1f8A2V4ZwZ03mIPVJ9qcM4OqYaooPwwp6ur4B0Uu+bM1m4QKj6wwbg1MpMtZ3f5p59H+wWwQ5Dwt1Nib6MTfgnsWS7B41vRaAo66K4giywI98mYWcVqJdX0uTcJSF6zCKt+qlk3yFrf5jdb23J+PnLz1paPBYR4l95Kq8+fckXWDUud/qYVBklWP5XExDpcXnsaLd6k6Xg9e795USO6ImBvebramUMY1Mb2Jw0W1aNyylmWy7zaNFceIoy7DeDSFtiacvO2dxPcbDuVroslQwAXYwbGNA9llZ0LnlOUuWakdTYLEzxc4/a+CfsaALAADYF0hVAIQhACEIQAhCEAIQhACEIQAhCEAIQhACEIQAhCEAIQhACEIQAhCEAIQhACEIQAhCEAIQhACEIQAhCEAIQhACEIQA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947415" y="2706171"/>
            <a:ext cx="4248473" cy="331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>
              <a:buClr>
                <a:srgbClr val="00B050"/>
              </a:buClr>
              <a:defRPr/>
            </a:pPr>
            <a:endParaRPr lang="hr-HR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95250">
              <a:buClr>
                <a:srgbClr val="00B050"/>
              </a:buClr>
              <a:defRPr/>
            </a:pPr>
            <a:r>
              <a:rPr lang="hr-H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GLAVNI </a:t>
            </a:r>
            <a:r>
              <a:rPr lang="hr-H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NEDOSTACI POSTOJEĆEG </a:t>
            </a:r>
            <a:r>
              <a:rPr lang="hr-H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STANJA</a:t>
            </a:r>
          </a:p>
          <a:p>
            <a:pPr marL="95250">
              <a:buClr>
                <a:srgbClr val="00B050"/>
              </a:buClr>
              <a:defRPr/>
            </a:pPr>
            <a:endParaRPr lang="hr-H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VELIKI TROŠKOVI 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ODRŽAVANJA </a:t>
            </a:r>
            <a:r>
              <a:rPr lang="vi-VN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vi-VN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UPRAVLJANJA</a:t>
            </a: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38150" lvl="1" indent="-266700">
              <a:buClr>
                <a:srgbClr val="00B050"/>
              </a:buClr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POJEDINAČNIM MREŽAMA</a:t>
            </a:r>
          </a:p>
          <a:p>
            <a:pPr marL="438150" lvl="1" indent="-266700">
              <a:buClr>
                <a:srgbClr val="00B050"/>
              </a:buClr>
              <a:defRPr/>
            </a:pPr>
            <a:r>
              <a:rPr lang="vi-VN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hr-HR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NEDOVOLJNA POKRIVENOST</a:t>
            </a: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hr-HR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NEPOTREBNO </a:t>
            </a:r>
            <a:r>
              <a:rPr lang="vi-VN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ZAUZEĆE </a:t>
            </a:r>
            <a:r>
              <a:rPr lang="vi-VN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FREKVENCIJSKI</a:t>
            </a: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 RESURSA</a:t>
            </a: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hr-H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TEHNOLOŠKO NAZADOVANJE KAO POSLJEDICA NEDOVOLJNOG ULAGANJA U 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ODRŽAVANJE I NADOGRADNJU POSTOJEĆIH MREŽA TE </a:t>
            </a: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EDUKACIJU </a:t>
            </a:r>
            <a:r>
              <a:rPr lang="hr-H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DJELATNIKA </a:t>
            </a:r>
            <a:endParaRPr lang="hr-HR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hr-HR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NEMOGUĆNOST </a:t>
            </a:r>
            <a:r>
              <a:rPr lang="vi-VN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</a:t>
            </a:r>
            <a:r>
              <a:rPr lang="hr-H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MUNIKACIJE I KORDINACIJE SA DRUGIM SLUŽBAMA</a:t>
            </a:r>
          </a:p>
          <a:p>
            <a:pPr marL="438150" lvl="1" indent="-26670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hr-H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88032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544" y="46269"/>
            <a:ext cx="8229600" cy="50241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r-HR" sz="2000" dirty="0"/>
              <a:t>Nacionalna profesionalna radiokomunikacijska mreža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820" y="980728"/>
            <a:ext cx="3024336" cy="53285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>
                <a:latin typeface="Calibri" panose="020F0502020204030204" pitchFamily="34" charset="0"/>
              </a:rPr>
              <a:t>PRIJEDLOG </a:t>
            </a:r>
            <a:r>
              <a:rPr lang="hr-HR" sz="1200" b="1" dirty="0" smtClean="0">
                <a:latin typeface="Calibri" panose="020F0502020204030204" pitchFamily="34" charset="0"/>
              </a:rPr>
              <a:t>– IZGRADNJA NACIONALNE RADIOKOMUNIKACIJSKE MREŽE ZA POTREBE TIJELA DRŽAVNE UPRAVE, JAVNIH SLUŽBA I DRUGIH TIJELA JAVNE VLASTI 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>
                <a:latin typeface="Calibri" panose="020F0502020204030204" pitchFamily="34" charset="0"/>
              </a:rPr>
              <a:t>PMR RADIOKOMUNIKACIJSKA MREŽA BAZIRANA NA DMR TIER III </a:t>
            </a:r>
            <a:r>
              <a:rPr lang="hr-HR" sz="1200" b="1" dirty="0" smtClean="0">
                <a:latin typeface="Calibri" panose="020F0502020204030204" pitchFamily="34" charset="0"/>
              </a:rPr>
              <a:t>TRUNKING TEHNOLOGIJI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PLANIRANO </a:t>
            </a:r>
            <a:r>
              <a:rPr lang="hr-HR" sz="1200" b="1" dirty="0">
                <a:latin typeface="Calibri" panose="020F0502020204030204" pitchFamily="34" charset="0"/>
              </a:rPr>
              <a:t>PODRUČJE POKRIVANJA  VIŠE OD 99% POVRŠINE </a:t>
            </a:r>
            <a:r>
              <a:rPr lang="hr-HR" sz="1200" b="1" dirty="0" smtClean="0">
                <a:latin typeface="Calibri" panose="020F0502020204030204" pitchFamily="34" charset="0"/>
              </a:rPr>
              <a:t>RH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KORIŠTENJE UHF FREKVENCIJSKOG PODRUČJA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RADIJSKA MREŽA MOŽE BITI OPERATIVNA Q3 2015</a:t>
            </a:r>
          </a:p>
          <a:p>
            <a:pPr marL="69850">
              <a:buClr>
                <a:srgbClr val="00B050"/>
              </a:buClr>
              <a:defRPr/>
            </a:pPr>
            <a:endParaRPr lang="hr-HR" sz="1200" b="1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b="1" dirty="0" smtClean="0">
                <a:latin typeface="Calibri" panose="020F0502020204030204" pitchFamily="34" charset="0"/>
              </a:rPr>
              <a:t>MOGUĆNOST </a:t>
            </a:r>
            <a:r>
              <a:rPr lang="hr-HR" sz="1200" b="1" dirty="0">
                <a:latin typeface="Calibri" panose="020F0502020204030204" pitchFamily="34" charset="0"/>
              </a:rPr>
              <a:t>POVEZIVANJA SA POSTOJEĆOM TETRA MREŽOM </a:t>
            </a:r>
            <a:r>
              <a:rPr lang="hr-HR" sz="1200" b="1" dirty="0" smtClean="0">
                <a:latin typeface="Calibri" panose="020F0502020204030204" pitchFamily="34" charset="0"/>
              </a:rPr>
              <a:t>RADI OSTVARIVANJA KOMUNIKACIJE IZMEĐU SLUŽBI KOJE KORISTE MUPNET I SLUŽBI KOJE KORISTE OIVRADIONET</a:t>
            </a: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355600" indent="-285750">
              <a:buClr>
                <a:srgbClr val="00B050"/>
              </a:buClr>
              <a:buFont typeface="Wingdings" pitchFamily="2" charset="2"/>
              <a:buChar char="§"/>
              <a:defRPr/>
            </a:pPr>
            <a:endParaRPr lang="hr-HR" sz="1200" b="1" dirty="0"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endParaRPr lang="hr-HR" sz="1200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20" y="980728"/>
            <a:ext cx="53978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ISEhQUEhQVFRQXGBUXFxYVGBcXGRQYGBcXFhcXFh0YHiggGxolHRQXIjEhJyksLi4uFx8zODMsNygtLisBCgoKDg0OGxAQGywmHyYsLCwvLDQuLCwsLCwsMC8sLiwtMCwsLCwsLCwsLCwvLCwsLCwsLC0sLCwuNDc0LCwsLP/AABEIAMIBAwMBIgACEQEDEQH/xAAcAAEAAQUBAQAAAAAAAAAAAAAABgECBAUHAwj/xABNEAABAwIDAwYGDggFBAMAAAABAAIDBBEFEiEGMUEHEyJRYXEUMlSBkdEWFyM0QlJTYnSSk6GxsyQzcnOCssHiRGOi0uEINcLwFSVD/8QAGAEBAAMBAAAAAAAAAAAAAAAAAAECAwT/xAAnEQEAAgEDAwMFAQEAAAAAAAAAAQIRAxIxEyFRQaHwBFJxgcFhMv/aAAwDAQACEQMRAD8A7iiIgIiICIiAiIgIiICIiAiIgIiICIiAiIgIiICIiAiIgIiICIiAiIgIiICIiAo/NtvhrHOY+tp2uaS1zTI0FpBsQRfQgqQL5M2i9+VX0ib8xyD6R9neF+XU32rPWqezzC/Lqb7VnrXLdl+SRtZSQVJq3sMsbX5RG0ht76Ak6hbT2jW+XSfZM9aCfezzC/Lqb7VnrW4w/E4Z25oZWSN62ODh57blx7EeRGVrSaera93BsrCwHsDmE2v3Fc9Y6rwyqIbmp6iM2dbc4cLjc9h39vYUH1JiGIRQRmWaRscbbZnvIa0XIAuT2kDzrX4ftbQTyCOGqgkkN7MZI0uNtTYArn+0m07cR2fnmyhsjXRMlYD4jxLHu+aQQ4X61xeORzXNexxa9rg5rhoWuFi0jtBQfYIKqoXybbZtxCC0hAqYwBK0fC4CVo+K62o4G4UyQXLAxXGaelaHVE0cLScoMjg0E2vYXV2K4lFTRPmmcGRsBc5x4AdXWeAHG6+Zts9p5MRqDM/osF2xR/Js7fnkgFxHd1IPpHCdpKOqcW09RFM4DMRG8OIF7XNuF1iT7bYaxzmvradrmktc0yNBaQbEEX0IK5NyBe/qj6OPzFA9pDarq/pFT6edfZB9J+zvC/Lqb7VnrT2d4X5dTfas9a53g/I3DPBDMauZpkjY8tDIyBmaDYXHasv2jofLJvqR+pBOfZ1hfl1N9q31qns8wvy6m+1Z61B/aOh8sm+pF6lCOUXYcYW6HLKZWSh9s7QC0sLL3toQQ/7kH0gx4IBBuCLgjiDuVyiPJNKXYTSX1s17R2NZI9rR5gAPMpcgIiICIiAiIgIiICIiAiIgIiIC+S9o/flV9In/ADHL60XyXtF78qvpE/5jkH0XyY/9qof3LFJ1GOTH/tND+5Z/VSdAXFv+oCia2SkmAGZ4kiJ4kN6bb92Z3pXaCbd34d6+f+WbaSOrqmRwuD46cOaXjUOlcQHBvWGgAX7T1INFs/Of/j8WZc5THSPtwzCoDb99j9w6lm8nWzUeIOrIXkNeIWPiktcxyc4bHtadxHUSvPAMPcMJxWoI6DvBYmH4xbMHvt3XYO/MpHyBe/Kr9wz8woIPTVNVhlZce51EDi1zTfK74zT8Zjm2N+48F9H7K7Sw11M2ojNhqHtda8Th4zXd2+/EWKjnKpsP4dFz0A/So26cOeYLnmyesXJaeBuOK4PR4nPEyWOOR8bJQGTM3Zg0k5XX3G5IO7eRuQS/lP22OITczASaWN3QDb3nlBy59N41AaON793ttNsWKDCGSygeFTTQ59x5llnkRN6t+vb3Bbzka2Jvlr6hun+GYRv4c+eriGjvPELecvA/+vj+kR/yvQRLkC9/T/Rx+YFAtpB+lVf0iot3848qe8gfv6f6OPzAoHtGf0ur+kVB9ErkHX8B5WcPhpoInNqM0ccbHWjBF2tANulruWd7cuG/Fqfsx/uWowTkgpJ6eGZ09QHSRseQCywLmgm127tVC+UDYOXDXZ2kyUrjZspABjJ+DLbd2HQHsO8Ol+3Nhvxan7If7lz3lR20hxN1OII5A2LnNZAAXGTmxZoBJFgw7+taPZCkw+aTmq6SaHMRklYWZBf4L7tJb+1uXWKXkYw+4L5KiVu/KXhoPnYAbedBveSNpGE0l+LZD3gyvIPcQQfOpgvKlp2xsaxjQ1jQGtaNA0AWAC9UBERAREQEREBERAREQEREBERAXyTtJK3wyr1Hvicb93ujl9alRB+0MQJJgid0pRZrmuf7mXAl7coyg26zvHWpiEZw4Th+32IQRsihqyyNgysYGxGw6tWkle55TMU8ucP4Yf8AYu2jaKEutzEJvmsGkF2kvNdLoWbrrvV0+PRx5ucpo7h7mWZ0iRGAZXn3PRouAOskBMG6HA6zaDEKzoPnqpwfgMzEG/AtjaLjsW+2V5MK2qLTKw0sOl3SC0hb1Rx77673WA6iu7YRikMuYRmMOa57crS25DXWzWGoB3+dat+11mB3MPBIcTmIDRYgN6WuYEHNcbgNbKMGYaTlHwuGkwKaCFuSNnNADibzMJLjxcTqT2qIf9P0gNZVWN/cGcf8wro1VtaBmY6KN9i65bIHsOWNsmhya+NbvCyKLaGDM7oRxER5wS5rc9jbKNBfVTiTdCSlQDaHkwpqqubUk5GEgzxBukzm2sQfg3tZ3XbtKkWHbQc7TvnyNAazPkD8zvFzZXdEZTw4rB9mAAN4nZgW3a3MTlyh73WLA7ogt4WcXCx6mDdCVRsAAAAAAAAGgAG4Bc35e3AYdHfT9Ij/AJXKQP2uaMxDGubmka3LIC483fpObbRjgNDc8FkUWPNmkZE6OMh5kAAkD3NMebV7MotfKeKYN0OU8gDga6osf8OPzFAdpZG+F1eo98VHH/Nevo6baKGJ8rWRDog5XCzGyuaQHszZbCxPns625Yp2li4wRalwcSeIcAR4lyTmv3cUxKN0N3sgf0Gk/cQ/yNWyq6dkjHMkaHMcCHNcLhwO8EKMHa4NaDkjsc1gJRduV7Y/dBl6A6YPmXs7aoAOGVjnW6Iil5wPeX5A0EN0tvJtoAUxKd0OQco/J2+hLp6cF9Id43up730dYaxjSzt43HrXlyf8pj6HLDO4y0u4AHM+D93fxm/NJ7t1l2Nu02a9og6Pm2SavIdZ7zHkcws0e1wIIJ4LEO0cVgRTRPLg4tYx8Zfma5rMrgWgNJL+J4JiUb4SvDq2OeNskL2yRuF2vYQ4EdhCyVr8Eq2SxkxtytD3NtbLq02NxYWN7i3YtgoWEREBERAREQEREBERAREQEREFCuUV3KXLHLK0U0Jyve2+ZwLg1xaL6dm7VdXK+b8Z98T/AL6X8xy10qxOcuf6i81xhMhypTeSw3O853a/cq+2pP5NF9d3qUARbdOjl69/KfDlSmvcUsIPXndf02Q8qc/k0P13efgoEidOvg61/Kee2jLu8Egt1Zjb+VVdypTHfSwn+N3qUCsqE9enoTp1OvfynzeVKYbqWAdz3C/foqjlTnvfwaH67t3oUAj6WjbuPzQXfgCVtKTZ2sl/V00x7cmUel1go2UhMaupPCVDlSm8lhHc93qRvKnMDfwWHXiHuufuWtpuTrEX72Rxj58guPM0H8VuqPkolP62pY3sYwu+9xH4Kk9NpE60sc8qc530sJ7M7iNx7O371Q8qE3ksGm7pOFvuUgo+SujH6yWeTszNYPQ1t/vW6pNg8Oj/AMMx37y7/wCZRNtPwvFNaeZQUcqUxOlLCSd9nOJOvGzVn0e3WISW5rDr9WUSgenLZdFpsNhjFo4o2Dqaxo/ALKsqTaPDSNO/rZCaTFMYfr4BAwH5SbL9wBK3VGytOsjKRhO/KZHfebXW7sq2VZlpFZj1Uiaba7+P/pV6oFVQsIiICIiAiIgIiICIiAiIgIiIKFfN+NH9In/ezfmOX0itRDsxRscXinjzElxJGYkk3J6V+JWlL7WOtpTfGHz3A0vNmNc89TAXfygrbUmytdJ4lLLbrcGsH+shfQUcYaLNAA6hoFerzrT4ZR9LHrLilLyaV7/H5qPvfmPobp963FLyTn/9arzRx/1cT+AXU0VOrZpH09IQWm5MKJvjmaQ/OflHoYAt1R7HUEXi00d+twzH/UpAirNpnlpGnWOIY0NLGzxGMb+y0D8F7BXoqrrEV6ILUVyogoiuRBaiuRBQKqIgIiICIiAiIgIiICIiAiIgIiICIiAiIgIiICIiAiKl0FUVLpdBVFS6XQVRW5gmYILkXhPVxs8dwb3m3oVjcQjOgdr1WN/RZMIzDKRYz6+JouXtA6ydPSq09Yx/ikkddnW9JCGWQiLykqGt3m3eD6kS9UWM+ujFruGu462PcVYzFISbB4v1agjvBU4lG6GYisbKCLggjrGquzKEqoiICIiAiIgIiICIiAiIgIiICoSqrGxGqEUT5HaBjXOPmBP9EELxblNhgnkh5mR/NuLS5pZYkb7XPWvGn5U4XB5NPMAxheSSzgbAb95JUF2XgrZppZ6RrXSXcXGTLYc4SdzzvXWNl6SodAfD2xGQuPRa1hAaN18uh611alKUjj3clL6l559kb9tuHyeb0x+tZ1Jym0zoXzOZIxrXBrQS0ukcRchtjwFrntUP2cpm1mMOcGjm2vkkygDLlZZrdN1iSFvOUHZ5tTJG2lkgErMzTBmYwuJsbtHxtOKtamnForhFb6k13ROWRByqxZ2iSnljY4+MSDYbsxHV2hbjGtvIYKllOI5JXO5uzmFthzhs0am/EHzqA0WLzx1MNNXwRTWcxlpI2GRgeQAWuG8cbdiyNn2+GY05/wABj3yAcAyPoMHpypOlTOZjthFdW09s98us1tWyJpfIQ1o3k/gOsqJ1+0EsjczSYITo0gZppj/ljcBwuVfVnwqd5eTzENzbrt/Un7l4UpNpKp4u4dCFvBp4W7lSlIjvPKdTUm04jj57PNsJaRnaeddqIWuJktbxp5TqxvYLKzD3zVbiymymNps+axEAPFsLd8zxuLnG1+C12Msc+WGhY4iaps+pkv0hGbnJfeNAT6F0nD6NkMbY4mhrGgBoGgACal9sf6nSpu/DBw/Z+KOznXlk+Ul6RH7I8Vo7AAtuAqXVQVzzMy6oiI4XFWkJmS6hLCrMOY69uiTxG4/tNOjvOFGMSoixwa8NHxC6/NPPU13jQP7iQVNFj11GyVjmPF2nf/Qq9LzEstTTi0IRDUyxlxZzhyePGdJo/nD4MrO0i6kOGY4HAOeQWHQSN3A/FkHwD9y0T4pLO193pybP4vjGlj1208yqbROZOwe5TaSs4X+F/wALotWtvnz5y5a3mqdNddXKMYfifM1Hg7zdrrGJx6jqB3bx5lJgua1ZrLspeLKoiKq4iIgIiICIiAiIgIiIC0+1eFmqpnw5nMzWuWAONr3IsSBqtwimJxOUTGYw5T7WI4TVHmjYP/PVSvZ3BvBKV0DeecXF5Mha24LtBpm4KVKqvbVtblnXSrXhCNjtlRh75Hgyyue0NuWNbYA34O1vp6FgbUbCtqZzPGZIZHWzdAOBI0zDpAgroypZOrbO4nRrNdrn2B7DMgcZHmeWYhwa9zW2jJBGYDNqRfiVj7I4fT4fUyRc5I+aRojGaPKB8LeCRrouklRParCiJY6mMatLc38JuD+IWmnffMxaeWWpp7KxNI4edIwCnntvu30K6WMczTjhmdftN14CdscpBNoZwelwaT6irIMxbJTu0kYc7PnW3gd+8K+PWfz/ABjmOP1/fdqq/B8SZiMtXTxRvv0WZ3i2XKBuuDwWe2rx/wCQpvrf3KXYLWiWJruI6Lh8Vw3hbALGdSeJiOzqjTz3iZ7oF4ZtB8hS/W/uTwzaD5Cl+t/cp8idSPthPTn7pQHwzaD5Cl9P9yeGbQfIUvp/uU+ROpH2wdOfulADWbQfIU31v7lrMb2qxekDDURU7c7srbXdc+Zy6bJvXO9oHMr8RZHceD0fTmf8HMbHKDxPRA8xVtO0WnvWGepWax/1OUiDL1N3b3R9Id7NQsaKIGleDuEgI89l4CuOWWpdoZLsibxN9L9wAVs5IbFTM1kec77fBJ3A9wWkR8/HLGZzn9+7Ln2f8I8Hl5wsMYGmW+azsw1vp/ypYw6LzpYgxjWjcAAvZc1rTb8ejrpSK9/PIiIqtBERAREQEREBERAREQEREBFS6qgIipdBVWubferlRBHcWwU2cGND43amMmxB+NGeBUakDhZj85yaskaLTQ9kjN729ouujrHqqKOQdNodbdfeO47wtqa0xywvoRPeEPoa9wdzl2tc7QvbrDP+1b9VJ3qWUde1+hux/wAV2/zHc4doWG7Z6K5c24O64OtuoneR33XrDg7GiwJy9Vhb0bh5gFF5rJSt68tndVWKyly+K4js3j7/AFrIasm6pK8qmqZG0ue4NaNS5xAA7yUnY4izXZe2wP4rWu2fic4OkLpXjUOkObL+y3xR32upjHqic+iP45tDJUDJSkxROuHVL2m7h1U0fjPcfjWssGnoWRMEORzYmkv5kEGWZ2/nKl+5g7CVNHYSzWxIJ3kb/Tv+9ebMAg+E3NrcB3ig9eUWBPaQStq3rEdnPbTvaUUp3zTvDomh7x0WkaQU4+aT+sd2hSjAsDbBdznF8rvGefvA6hdbZjABYCw6gqqttWZjEcL00YrOZ7yrZVRFk2EREBERAREQEREBERAREQFots6iaKldJA7K9jmPOgN2BwL269bbrerznha9pa4Xa4EEdYOhUxz3RaMw55SbV1E0vNtcQKiZhp3AD9S1zhLw6mX/AIlva3atzJJSIc1PDI2KSTOA4OdlF2stq0F4vrffZbWm2ep4zAWxgcw0si1PQaRYjtXnU7M00k3POZd92uPScGuc22VzmA5XOFhqRwWk2pM8M4reI5eTcYkfPPC1lmRRhxkzalzmktAbbsK12H7QTeDUQDOeqKhjj0nBjbMGZznG3aNAFI48NjD5HhvSlADzc9INBA7tCsKo2ap3xRRFhyRW5vK5zXM0to4G+qrmqdtvLG2Or5ZoHOlJzCaZtjYloa8gNuNDa29Y1VLUVNXLAyd1OyFkbjkDTJI59yD0wRkAFu9bzCcKipo+bhblZcutcnVxuTc671jYxs5T1Lg+VpzgWD2PfG7L8UlhBLewpmN0ybbbcMGuqZ4vAWGUPc+fJI5oDRI3JIbW1t4o3dSxq3ayVhkcyDNDHMyFzy8B2ZzmtJDbeKC4cbreMwOBrYWhgDYXZ4wL9F1iL9vjHf1rFrNk6WWQyPj6TnNc6znhpc22VxaDYu0GvYma+pi3otlx5zaxtMYwGObcSOdbObElsYtZxFtRe+t0wrHXS1M0LoxHzfi5ndN4vbPlt4h4EErLmwKB87ahzSZG7uk7KDYgHLfLeziL24pSYDBHM6drTzjrgkuc4C5u4NBNm3PV1JmpizB2xkqRC007nNs4GTmw0yc2ASebDtC7cbdV1g1uMTWw0wPEjJngPebN5wc04m4tpuJ04iy3+MYLDVNDZgSGnM0tc5jmnrBaQQjcFgDYGhgDYCDEBcZCGlt+3Qn0pFowWrMz2aLE9rZIzM5kGeGGRsT3mQNJe4sHRbbxRnHFemP7VSU8sjGQc42KJs0js4bZpc4ENFjc9FZuIbJ0k0hkkYS52Uus57WuLbZXOaDYuFhqsurwOCUyF7LmWMRP1IzMBJA/1FImpMX8tdimOyiQRQRc48w8867gwMYTYW0N3E307FhYdtDKKWis3nqioBtmcGjogucXG3AdS3GKbO08+QyNN2DK0te9hyn4JLSMzdNxSfZunfDHCWWZHbm8rnNcy3xXA5hv61Oa4xhExfMtV7LJPB+c5j3Twnwbm84tmJsDmta1164zj0zXvhhizyMh52Q5w0MzZg3JcdI3aT5lsKfZumZG2NrOg2UTAZnH3QG4dcm511TFtnKepcHStJcGlt2ucwlp+C7KRdvYUzXPBi+OWpZtFLFBQuLec59rOclccrWk5d5sekcxtew03qWNK1FVs3TyNhY5pyw2yAOeBYZSA6x6Qu0aHqW4AVbTE8L1iY5VREVVh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737543" cy="13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www.oiv.hr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58DA91C-046D-4D44-8EEC-BE8D94B5C98B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2411"/>
          </a:xfrm>
        </p:spPr>
        <p:txBody>
          <a:bodyPr/>
          <a:lstStyle/>
          <a:p>
            <a:r>
              <a:rPr lang="hr-HR" sz="2000" dirty="0" smtClean="0"/>
              <a:t>Funkcionalnosti i usluge na </a:t>
            </a:r>
            <a:r>
              <a:rPr lang="hr-HR" sz="2000" dirty="0" err="1" smtClean="0"/>
              <a:t>radiokomunikacijskoj</a:t>
            </a:r>
            <a:r>
              <a:rPr lang="hr-HR" sz="2000" dirty="0" smtClean="0"/>
              <a:t> mreži!</a:t>
            </a:r>
            <a:endParaRPr lang="hr-HR" sz="2000" dirty="0"/>
          </a:p>
        </p:txBody>
      </p:sp>
      <p:sp>
        <p:nvSpPr>
          <p:cNvPr id="6" name="Rectangle 5"/>
          <p:cNvSpPr/>
          <p:nvPr/>
        </p:nvSpPr>
        <p:spPr>
          <a:xfrm>
            <a:off x="971600" y="2730126"/>
            <a:ext cx="7301431" cy="34351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L="69850">
              <a:buClr>
                <a:srgbClr val="00B050"/>
              </a:buClr>
              <a:defRPr/>
            </a:pPr>
            <a:endParaRPr lang="hr-HR" sz="1400" b="1" dirty="0" smtClean="0"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r>
              <a:rPr lang="hr-HR" sz="1400" b="1" dirty="0" smtClean="0">
                <a:latin typeface="Calibri" panose="020F0502020204030204" pitchFamily="34" charset="0"/>
              </a:rPr>
              <a:t>G</a:t>
            </a:r>
            <a:r>
              <a:rPr lang="vi-VN" sz="1400" b="1" dirty="0" smtClean="0">
                <a:latin typeface="Calibri" panose="020F0502020204030204" pitchFamily="34" charset="0"/>
              </a:rPr>
              <a:t>OVORNE USLUGE </a:t>
            </a:r>
            <a:endParaRPr lang="hr-HR" sz="1400" b="1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 smtClean="0">
                <a:latin typeface="Calibri" panose="020F0502020204030204" pitchFamily="34" charset="0"/>
              </a:rPr>
              <a:t>O</a:t>
            </a:r>
            <a:r>
              <a:rPr lang="vi-VN" sz="1200" dirty="0" smtClean="0">
                <a:latin typeface="Calibri" panose="020F0502020204030204" pitchFamily="34" charset="0"/>
              </a:rPr>
              <a:t>pći </a:t>
            </a:r>
            <a:r>
              <a:rPr lang="vi-VN" sz="1200" dirty="0">
                <a:latin typeface="Calibri" panose="020F0502020204030204" pitchFamily="34" charset="0"/>
              </a:rPr>
              <a:t>poziv, </a:t>
            </a:r>
            <a:r>
              <a:rPr lang="hr-HR" sz="1200" dirty="0" smtClean="0">
                <a:latin typeface="Calibri" panose="020F0502020204030204" pitchFamily="34" charset="0"/>
              </a:rPr>
              <a:t>G</a:t>
            </a:r>
            <a:r>
              <a:rPr lang="vi-VN" sz="1200" dirty="0" smtClean="0">
                <a:latin typeface="Calibri" panose="020F0502020204030204" pitchFamily="34" charset="0"/>
              </a:rPr>
              <a:t>rupni </a:t>
            </a:r>
            <a:r>
              <a:rPr lang="vi-VN" sz="1200" dirty="0">
                <a:latin typeface="Calibri" panose="020F0502020204030204" pitchFamily="34" charset="0"/>
              </a:rPr>
              <a:t>poziv, </a:t>
            </a:r>
            <a:r>
              <a:rPr lang="hr-HR" sz="1200" dirty="0" smtClean="0">
                <a:latin typeface="Calibri" panose="020F0502020204030204" pitchFamily="34" charset="0"/>
              </a:rPr>
              <a:t>P</a:t>
            </a:r>
            <a:r>
              <a:rPr lang="vi-VN" sz="1200" dirty="0" smtClean="0">
                <a:latin typeface="Calibri" panose="020F0502020204030204" pitchFamily="34" charset="0"/>
              </a:rPr>
              <a:t>rivatni poziv,</a:t>
            </a:r>
            <a:r>
              <a:rPr lang="hr-HR" sz="1200" dirty="0" smtClean="0">
                <a:latin typeface="Calibri" panose="020F0502020204030204" pitchFamily="34" charset="0"/>
              </a:rPr>
              <a:t> Hitni poziv, M</a:t>
            </a:r>
            <a:r>
              <a:rPr lang="vi-VN" sz="1200" dirty="0" smtClean="0">
                <a:latin typeface="Calibri" panose="020F0502020204030204" pitchFamily="34" charset="0"/>
              </a:rPr>
              <a:t>ogućnost </a:t>
            </a:r>
            <a:r>
              <a:rPr lang="vi-VN" sz="1200" dirty="0">
                <a:latin typeface="Calibri" panose="020F0502020204030204" pitchFamily="34" charset="0"/>
              </a:rPr>
              <a:t>izlaza na javnu telefonsku </a:t>
            </a:r>
            <a:r>
              <a:rPr lang="vi-VN" sz="1200" dirty="0" smtClean="0">
                <a:latin typeface="Calibri" panose="020F0502020204030204" pitchFamily="34" charset="0"/>
              </a:rPr>
              <a:t>mrežu</a:t>
            </a:r>
            <a:r>
              <a:rPr lang="hr-HR" sz="1200" dirty="0" smtClean="0">
                <a:latin typeface="Calibri" panose="020F0502020204030204" pitchFamily="34" charset="0"/>
              </a:rPr>
              <a:t>, Mogućnost </a:t>
            </a:r>
            <a:r>
              <a:rPr lang="hr-HR" sz="1200" dirty="0" err="1" smtClean="0">
                <a:latin typeface="Calibri" panose="020F0502020204030204" pitchFamily="34" charset="0"/>
              </a:rPr>
              <a:t>prioritizacije</a:t>
            </a:r>
            <a:r>
              <a:rPr lang="hr-HR" sz="1200" dirty="0" smtClean="0">
                <a:latin typeface="Calibri" panose="020F0502020204030204" pitchFamily="34" charset="0"/>
              </a:rPr>
              <a:t> poziva</a:t>
            </a:r>
          </a:p>
          <a:p>
            <a:pPr marL="69850">
              <a:buClr>
                <a:srgbClr val="00B050"/>
              </a:buClr>
              <a:defRPr/>
            </a:pPr>
            <a:endParaRPr lang="vi-VN" sz="1200" b="1" dirty="0"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r>
              <a:rPr lang="hr-HR" sz="1400" b="1" dirty="0" smtClean="0">
                <a:latin typeface="Calibri" panose="020F0502020204030204" pitchFamily="34" charset="0"/>
              </a:rPr>
              <a:t>P</a:t>
            </a:r>
            <a:r>
              <a:rPr lang="vi-VN" sz="1400" b="1" dirty="0" smtClean="0">
                <a:latin typeface="Calibri" panose="020F0502020204030204" pitchFamily="34" charset="0"/>
              </a:rPr>
              <a:t>ODATKOVNE USLUGE  </a:t>
            </a:r>
            <a:endParaRPr lang="hr-HR" sz="1400" b="1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 smtClean="0">
                <a:latin typeface="Calibri" panose="020F0502020204030204" pitchFamily="34" charset="0"/>
              </a:rPr>
              <a:t>P</a:t>
            </a:r>
            <a:r>
              <a:rPr lang="vi-VN" sz="1200" dirty="0" smtClean="0">
                <a:latin typeface="Calibri" panose="020F0502020204030204" pitchFamily="34" charset="0"/>
              </a:rPr>
              <a:t>rijenos podataka, </a:t>
            </a:r>
            <a:r>
              <a:rPr lang="vi-VN" sz="1200" dirty="0">
                <a:latin typeface="Calibri" panose="020F0502020204030204" pitchFamily="34" charset="0"/>
              </a:rPr>
              <a:t>prijenos SDS poruka, prijenos GPS </a:t>
            </a:r>
            <a:r>
              <a:rPr lang="vi-VN" sz="1200" dirty="0" smtClean="0">
                <a:latin typeface="Calibri" panose="020F0502020204030204" pitchFamily="34" charset="0"/>
              </a:rPr>
              <a:t>podataka</a:t>
            </a:r>
            <a:endParaRPr lang="hr-HR" sz="1200" dirty="0" smtClean="0"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endParaRPr lang="vi-VN" sz="1200" b="1" dirty="0">
              <a:latin typeface="Calibri" panose="020F0502020204030204" pitchFamily="34" charset="0"/>
            </a:endParaRPr>
          </a:p>
          <a:p>
            <a:pPr marL="69850">
              <a:buClr>
                <a:srgbClr val="00B050"/>
              </a:buClr>
              <a:defRPr/>
            </a:pPr>
            <a:r>
              <a:rPr lang="hr-HR" sz="1400" b="1" dirty="0" smtClean="0">
                <a:latin typeface="Calibri" panose="020F0502020204030204" pitchFamily="34" charset="0"/>
              </a:rPr>
              <a:t>O</a:t>
            </a:r>
            <a:r>
              <a:rPr lang="vi-VN" sz="1400" b="1" dirty="0" smtClean="0">
                <a:latin typeface="Calibri" panose="020F0502020204030204" pitchFamily="34" charset="0"/>
              </a:rPr>
              <a:t>STALE USLUGE </a:t>
            </a:r>
            <a:endParaRPr lang="hr-HR" sz="1400" b="1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latin typeface="Calibri" panose="020F0502020204030204" pitchFamily="34" charset="0"/>
              </a:rPr>
              <a:t>M</a:t>
            </a:r>
            <a:r>
              <a:rPr lang="vi-VN" sz="1200" dirty="0" smtClean="0">
                <a:latin typeface="Calibri" panose="020F0502020204030204" pitchFamily="34" charset="0"/>
              </a:rPr>
              <a:t>ogućnost </a:t>
            </a:r>
            <a:r>
              <a:rPr lang="vi-VN" sz="1200" dirty="0">
                <a:latin typeface="Calibri" panose="020F0502020204030204" pitchFamily="34" charset="0"/>
              </a:rPr>
              <a:t>GPS pozicioniranje terminala; mogućnost prikaza pozicije i trase kretanja pojedinog terminala na različitim vrstama karata, </a:t>
            </a:r>
            <a:endParaRPr lang="hr-HR" sz="1200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latin typeface="Calibri" panose="020F0502020204030204" pitchFamily="34" charset="0"/>
              </a:rPr>
              <a:t>S</a:t>
            </a:r>
            <a:r>
              <a:rPr lang="vi-VN" sz="1200" dirty="0" smtClean="0">
                <a:latin typeface="Calibri" panose="020F0502020204030204" pitchFamily="34" charset="0"/>
              </a:rPr>
              <a:t>nimanje </a:t>
            </a:r>
            <a:r>
              <a:rPr lang="vi-VN" sz="1200" dirty="0">
                <a:latin typeface="Calibri" panose="020F0502020204030204" pitchFamily="34" charset="0"/>
              </a:rPr>
              <a:t>svih komunikacijskih sesija koje se dogode putem digitalnog komunikacijskog kanala dodijeljenog </a:t>
            </a:r>
            <a:r>
              <a:rPr lang="vi-VN" sz="1200" dirty="0" smtClean="0">
                <a:latin typeface="Calibri" panose="020F0502020204030204" pitchFamily="34" charset="0"/>
              </a:rPr>
              <a:t>pretplatniku;</a:t>
            </a:r>
            <a:endParaRPr lang="hr-HR" sz="1200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latin typeface="Calibri" panose="020F0502020204030204" pitchFamily="34" charset="0"/>
              </a:rPr>
              <a:t>U</a:t>
            </a:r>
            <a:r>
              <a:rPr lang="vi-VN" sz="1200" dirty="0" smtClean="0">
                <a:latin typeface="Calibri" panose="020F0502020204030204" pitchFamily="34" charset="0"/>
              </a:rPr>
              <a:t>daljeno </a:t>
            </a:r>
            <a:r>
              <a:rPr lang="vi-VN" sz="1200" dirty="0">
                <a:latin typeface="Calibri" panose="020F0502020204030204" pitchFamily="34" charset="0"/>
              </a:rPr>
              <a:t>omogućavanje i onemogućavanje rada otuđenih ili izgubljenih terminalnih </a:t>
            </a:r>
            <a:r>
              <a:rPr lang="vi-VN" sz="1200" dirty="0" smtClean="0">
                <a:latin typeface="Calibri" panose="020F0502020204030204" pitchFamily="34" charset="0"/>
              </a:rPr>
              <a:t>uređaja</a:t>
            </a:r>
            <a:endParaRPr lang="hr-HR" sz="1200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 smtClean="0">
                <a:latin typeface="Calibri" panose="020F0502020204030204" pitchFamily="34" charset="0"/>
              </a:rPr>
              <a:t>B</a:t>
            </a:r>
            <a:r>
              <a:rPr lang="vi-VN" sz="1200" dirty="0" smtClean="0">
                <a:latin typeface="Calibri" panose="020F0502020204030204" pitchFamily="34" charset="0"/>
              </a:rPr>
              <a:t>ilježenje </a:t>
            </a:r>
            <a:r>
              <a:rPr lang="vi-VN" sz="1200" dirty="0">
                <a:latin typeface="Calibri" panose="020F0502020204030204" pitchFamily="34" charset="0"/>
              </a:rPr>
              <a:t>i arhiviranje događaja, poziva i alarma te mogućnost eksportiranje istih u elektroničkom formatu </a:t>
            </a:r>
            <a:endParaRPr lang="hr-HR" sz="1200" dirty="0" smtClean="0">
              <a:latin typeface="Calibri" panose="020F0502020204030204" pitchFamily="34" charset="0"/>
            </a:endParaRP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latin typeface="Calibri" panose="020F0502020204030204" pitchFamily="34" charset="0"/>
              </a:rPr>
              <a:t>E</a:t>
            </a:r>
            <a:r>
              <a:rPr lang="hr-HR" sz="1200" dirty="0" smtClean="0">
                <a:latin typeface="Calibri" panose="020F0502020204030204" pitchFamily="34" charset="0"/>
              </a:rPr>
              <a:t>2E enkripcija</a:t>
            </a:r>
          </a:p>
          <a:p>
            <a:pPr marL="24130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latin typeface="Calibri" panose="020F0502020204030204" pitchFamily="34" charset="0"/>
              </a:rPr>
              <a:t>D</a:t>
            </a:r>
            <a:r>
              <a:rPr lang="vi-VN" sz="1200" dirty="0" smtClean="0">
                <a:latin typeface="Calibri" panose="020F0502020204030204" pitchFamily="34" charset="0"/>
              </a:rPr>
              <a:t>ruge </a:t>
            </a:r>
            <a:r>
              <a:rPr lang="vi-VN" sz="1200" dirty="0">
                <a:latin typeface="Calibri" panose="020F0502020204030204" pitchFamily="34" charset="0"/>
              </a:rPr>
              <a:t>usluge koje </a:t>
            </a:r>
            <a:r>
              <a:rPr lang="hr-HR" sz="1200" dirty="0" smtClean="0">
                <a:latin typeface="Calibri" panose="020F0502020204030204" pitchFamily="34" charset="0"/>
              </a:rPr>
              <a:t>se mogu</a:t>
            </a:r>
            <a:r>
              <a:rPr lang="vi-VN" sz="1200" dirty="0" smtClean="0">
                <a:latin typeface="Calibri" panose="020F0502020204030204" pitchFamily="34" charset="0"/>
              </a:rPr>
              <a:t> </a:t>
            </a:r>
            <a:r>
              <a:rPr lang="vi-VN" sz="1200" dirty="0">
                <a:latin typeface="Calibri" panose="020F0502020204030204" pitchFamily="34" charset="0"/>
              </a:rPr>
              <a:t>razvijati specifično za potrebe </a:t>
            </a:r>
            <a:r>
              <a:rPr lang="vi-VN" sz="1200" dirty="0" smtClean="0">
                <a:latin typeface="Calibri" panose="020F0502020204030204" pitchFamily="34" charset="0"/>
              </a:rPr>
              <a:t>korisnika</a:t>
            </a:r>
            <a:endParaRPr lang="hr-HR" sz="1200" b="1" dirty="0">
              <a:latin typeface="Calibri" panose="020F0502020204030204" pitchFamily="34" charset="0"/>
            </a:endParaRPr>
          </a:p>
        </p:txBody>
      </p:sp>
      <p:pic>
        <p:nvPicPr>
          <p:cNvPr id="5126" name="Picture 6" descr="http://img.over-blog-kiwi.com/0/00/89/93/201207/ob_aaf442a6f466fa6364b4567eae1952c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01431" cy="16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904</Words>
  <Application>Microsoft Office PowerPoint</Application>
  <PresentationFormat>On-screen Show (4:3)</PresentationFormat>
  <Paragraphs>257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PowerPoint Presentation</vt:lpstr>
      <vt:lpstr>O nama</vt:lpstr>
      <vt:lpstr>Djelatnosti OiV</vt:lpstr>
      <vt:lpstr>Izvanredne okolnosti!</vt:lpstr>
      <vt:lpstr>Mjere zaštite i spašavanja u slučaju poplava i proloma akumulacijskih brana</vt:lpstr>
      <vt:lpstr>Komunikacija i regulativa u području zaštite i spašavanja</vt:lpstr>
      <vt:lpstr>Trenutno stanje javnih komunikacijskih sustava</vt:lpstr>
      <vt:lpstr>PowerPoint Presentation</vt:lpstr>
      <vt:lpstr>Funkcionalnosti i usluge na radiokomunikacijskoj mreži!</vt:lpstr>
      <vt:lpstr>Nacionalna profesionalna radiokomunikacijska mreža</vt:lpstr>
      <vt:lpstr>Prijedlog podjele korisnika po mrežama</vt:lpstr>
      <vt:lpstr>Koordinacija između javnih službi!</vt:lpstr>
      <vt:lpstr>Prednosti OIV-a kao operatora mreže - Iskustvo</vt:lpstr>
      <vt:lpstr>Prednosti OIV-a kao operatora mreže – Infrastruktura</vt:lpstr>
      <vt:lpstr>Prednosti OIV-a kao operatora mreže – Prijenosna mreža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OBJEDINJAVANJA SVJETLOVODNE INFRASTRUKTURE</dc:title>
  <dc:creator/>
  <cp:lastModifiedBy/>
  <cp:revision>1</cp:revision>
  <dcterms:created xsi:type="dcterms:W3CDTF">2013-06-02T20:08:05Z</dcterms:created>
  <dcterms:modified xsi:type="dcterms:W3CDTF">2014-11-05T10:42:56Z</dcterms:modified>
</cp:coreProperties>
</file>